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0" r:id="rId5"/>
    <p:sldId id="263" r:id="rId6"/>
    <p:sldId id="264" r:id="rId7"/>
    <p:sldId id="259" r:id="rId8"/>
    <p:sldId id="267" r:id="rId9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04E0F"/>
    <a:srgbClr val="3C338E"/>
    <a:srgbClr val="190D91"/>
    <a:srgbClr val="E03167"/>
    <a:srgbClr val="FDCFCC"/>
    <a:srgbClr val="F31403"/>
    <a:srgbClr val="FD7165"/>
    <a:srgbClr val="FE7A6E"/>
    <a:srgbClr val="DE3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5E564-DC5F-4AE5-A709-D92316A6523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AE95A-EB1E-49CA-97C4-F2F11404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7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9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7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1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44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79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8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6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3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8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7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0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2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4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2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9" Type="http://schemas.openxmlformats.org/officeDocument/2006/relationships/hyperlink" Target="http://izdo.vvsu.ru/education/schedule-v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://izdo.vvsu.ru/education/schedule-v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abinet.vvsu.ru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420126" y="2298248"/>
            <a:ext cx="993483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Методические указания </a:t>
            </a:r>
            <a:b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по организации </a:t>
            </a:r>
            <a:br>
              <a:rPr lang="en-US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учебного процесса </a:t>
            </a:r>
            <a:b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с применением ДОТ 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514EC8"/>
                </a:solidFill>
                <a:uLnTx/>
                <a:uFillTx/>
                <a:latin typeface="Bebas Neue Bold" panose="020B0606020202050201" pitchFamily="34" charset="-52"/>
                <a:cs typeface="Arial" pitchFamily="34" charset="0"/>
              </a:rPr>
              <a:t> 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7323438" y="2594919"/>
            <a:ext cx="4876800" cy="4275438"/>
          </a:xfrm>
          <a:custGeom>
            <a:avLst/>
            <a:gdLst>
              <a:gd name="connsiteX0" fmla="*/ 0 w 4876800"/>
              <a:gd name="connsiteY0" fmla="*/ 4275438 h 4275438"/>
              <a:gd name="connsiteX1" fmla="*/ 4876800 w 4876800"/>
              <a:gd name="connsiteY1" fmla="*/ 0 h 4275438"/>
              <a:gd name="connsiteX2" fmla="*/ 4860324 w 4876800"/>
              <a:gd name="connsiteY2" fmla="*/ 4267200 h 4275438"/>
              <a:gd name="connsiteX3" fmla="*/ 0 w 4876800"/>
              <a:gd name="connsiteY3" fmla="*/ 4275438 h 42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275438">
                <a:moveTo>
                  <a:pt x="0" y="4275438"/>
                </a:moveTo>
                <a:lnTo>
                  <a:pt x="4876800" y="0"/>
                </a:lnTo>
                <a:lnTo>
                  <a:pt x="4860324" y="4267200"/>
                </a:lnTo>
                <a:lnTo>
                  <a:pt x="0" y="4275438"/>
                </a:lnTo>
                <a:close/>
              </a:path>
            </a:pathLst>
          </a:custGeom>
          <a:solidFill>
            <a:srgbClr val="6A6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67E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4269" y="782595"/>
            <a:ext cx="5752528" cy="576648"/>
          </a:xfrm>
          <a:prstGeom prst="roundRect">
            <a:avLst/>
          </a:prstGeom>
          <a:ln w="25400">
            <a:solidFill>
              <a:srgbClr val="514E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ЗАОЧНОГО ОБУЧЕНИЯ</a:t>
            </a:r>
            <a:endParaRPr lang="ru-RU" sz="2100" spc="300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72" y="2421711"/>
            <a:ext cx="40259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7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096402"/>
              </p:ext>
            </p:extLst>
          </p:nvPr>
        </p:nvGraphicFramePr>
        <p:xfrm>
          <a:off x="6828817" y="1002793"/>
          <a:ext cx="5295089" cy="501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7407408" imgH="7010957" progId="CorelDraw.Graphic.16">
                  <p:embed/>
                </p:oleObj>
              </mc:Choice>
              <mc:Fallback>
                <p:oleObj name="CorelDRAW" r:id="rId3" imgW="7407408" imgH="701095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8817" y="1002793"/>
                        <a:ext cx="5295089" cy="5011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84059"/>
              </p:ext>
            </p:extLst>
          </p:nvPr>
        </p:nvGraphicFramePr>
        <p:xfrm>
          <a:off x="5685425" y="-1642041"/>
          <a:ext cx="1449421" cy="143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776395" imgH="4725470" progId="CorelDraw.Graphic.16">
                  <p:embed/>
                </p:oleObj>
              </mc:Choice>
              <mc:Fallback>
                <p:oleObj name="CorelDRAW" r:id="rId5" imgW="4776395" imgH="472547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5425" y="-1642041"/>
                        <a:ext cx="1449421" cy="143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934126"/>
              </p:ext>
            </p:extLst>
          </p:nvPr>
        </p:nvGraphicFramePr>
        <p:xfrm>
          <a:off x="10334284" y="-1554921"/>
          <a:ext cx="1468643" cy="148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2404334" imgH="2431508" progId="CorelDraw.Graphic.16">
                  <p:embed/>
                </p:oleObj>
              </mc:Choice>
              <mc:Fallback>
                <p:oleObj name="CorelDRAW" r:id="rId7" imgW="2404334" imgH="243150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34284" y="-1554921"/>
                        <a:ext cx="1468643" cy="1485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030708"/>
              </p:ext>
            </p:extLst>
          </p:nvPr>
        </p:nvGraphicFramePr>
        <p:xfrm>
          <a:off x="6347489" y="-3995941"/>
          <a:ext cx="4443412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4444061" imgH="3640904" progId="CorelDraw.Graphic.16">
                  <p:embed/>
                </p:oleObj>
              </mc:Choice>
              <mc:Fallback>
                <p:oleObj name="CorelDRAW" r:id="rId9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47489" y="-3995941"/>
                        <a:ext cx="4443412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11975"/>
              </p:ext>
            </p:extLst>
          </p:nvPr>
        </p:nvGraphicFramePr>
        <p:xfrm>
          <a:off x="302752" y="-3919554"/>
          <a:ext cx="5213396" cy="356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3817428" imgH="2609893" progId="CorelDraw.Graphic.16">
                  <p:embed/>
                </p:oleObj>
              </mc:Choice>
              <mc:Fallback>
                <p:oleObj name="CorelDRAW" r:id="rId11" imgW="3817428" imgH="2609893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2752" y="-3919554"/>
                        <a:ext cx="5213396" cy="3563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98714" y="969478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Уважаемый студент,</a:t>
            </a:r>
          </a:p>
          <a:p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структуре учебной деятельности, основанной на применении ДОТ, большую долю занимает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самостоятельное изучение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детальная проработка студентом  учебно-методических материалов, а также материалов научных и прикладных исследований,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доступных в сети Интернет. Для университета важно правильно организовать систему управления познавательной деятельностью обучающегося, чтобы привести каждого из Вас к успешному завершению обучения и заслуженному диплому. Вся информация данного раздела полезна для формирования общего представления о базовых правилах организации обучения в вузе и развития навыков обучения с применением ДОТ. 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ИЗДО Кезина И.В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03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364402"/>
              </p:ext>
            </p:extLst>
          </p:nvPr>
        </p:nvGraphicFramePr>
        <p:xfrm>
          <a:off x="7651682" y="3596725"/>
          <a:ext cx="4341396" cy="291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4294608" imgH="9582707" progId="CorelDraw.Graphic.16">
                  <p:embed/>
                </p:oleObj>
              </mc:Choice>
              <mc:Fallback>
                <p:oleObj name="CorelDRAW" r:id="rId3" imgW="14294608" imgH="958270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51682" y="3596725"/>
                        <a:ext cx="4341396" cy="2910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Базовые документы по организации учебного процесса в ВУЗе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690688"/>
            <a:ext cx="76091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базовые документы 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организации учебного процесса: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Календарный учебный график;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Учебный план (УП);</a:t>
            </a:r>
          </a:p>
          <a:p>
            <a:pPr algn="just">
              <a:buClr>
                <a:schemeClr val="accent1"/>
              </a:buClr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Данные документы информируют вас об основных периодах освоения образовательной программы (ОП) и ее содержании и призваны повысить Вашу ответственность 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самоорганизованность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95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96481"/>
              </p:ext>
            </p:extLst>
          </p:nvPr>
        </p:nvGraphicFramePr>
        <p:xfrm>
          <a:off x="8274611" y="-3870452"/>
          <a:ext cx="4443412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444061" imgH="3640904" progId="CorelDraw.Graphic.16">
                  <p:embed/>
                </p:oleObj>
              </mc:Choice>
              <mc:Fallback>
                <p:oleObj name="CorelDRAW" r:id="rId3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4611" y="-3870452"/>
                        <a:ext cx="4443412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11975"/>
              </p:ext>
            </p:extLst>
          </p:nvPr>
        </p:nvGraphicFramePr>
        <p:xfrm>
          <a:off x="302752" y="-3919554"/>
          <a:ext cx="5213396" cy="356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817428" imgH="2609893" progId="CorelDraw.Graphic.16">
                  <p:embed/>
                </p:oleObj>
              </mc:Choice>
              <mc:Fallback>
                <p:oleObj name="CorelDRAW" r:id="rId5" imgW="3817428" imgH="2609893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752" y="-3919554"/>
                        <a:ext cx="5213396" cy="3563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943788"/>
              </p:ext>
            </p:extLst>
          </p:nvPr>
        </p:nvGraphicFramePr>
        <p:xfrm>
          <a:off x="5107910" y="1971467"/>
          <a:ext cx="6706404" cy="444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7783200" imgH="5139360" progId="CorelDraw.Graphic.16">
                  <p:embed/>
                </p:oleObj>
              </mc:Choice>
              <mc:Fallback>
                <p:oleObj name="CorelDRAW" r:id="rId7" imgW="7783200" imgH="513936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7910" y="1971467"/>
                        <a:ext cx="6706404" cy="4441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32" y="356887"/>
            <a:ext cx="10976114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Базовые документы по организации учебного процесса в ВУЗе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938789"/>
            <a:ext cx="677635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КАЛЕНДАРНЫЙ УЧЕБНЫЙ ГРАФИК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9"/>
              </a:rPr>
              <a:t>http://izdo.vvsu.ru/education/schedule-vo/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Clr>
                <a:schemeClr val="accent1"/>
              </a:buClr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Документ, определяющий последовательность и чередование основных периодов учебной деятельности, промежуточной аттестации и каникулярного времени студентов в течение учебного года. </a:t>
            </a:r>
          </a:p>
          <a:p>
            <a:pPr algn="just">
              <a:buClr>
                <a:schemeClr val="accent1"/>
              </a:buClr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Календарный учебный график создается и утверждается ежегодно.</a:t>
            </a:r>
          </a:p>
          <a:p>
            <a:pPr algn="just">
              <a:buClr>
                <a:schemeClr val="accent1"/>
              </a:buClr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График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обязателен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выполнения всеми участниками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42150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2682" y="51920"/>
            <a:ext cx="11621028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Базовые документы по организации учебного процесса в ВУЗе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974201-C1DA-CDCF-A38B-56CD9D3DA0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388"/>
          <a:stretch>
            <a:fillRect/>
          </a:stretch>
        </p:blipFill>
        <p:spPr>
          <a:xfrm>
            <a:off x="274393" y="2077375"/>
            <a:ext cx="11769317" cy="20712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2682" y="954878"/>
            <a:ext cx="87213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Календарный учебный график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http://izdo.vvsu.ru/education/schedule-vo/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C1C66F-A99E-25CE-BBE3-C48BEFE6B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058" y="4199093"/>
            <a:ext cx="9415745" cy="13324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3197" y="5514476"/>
            <a:ext cx="115498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календарном учебном графике учебный год разбит на месяцы, количество учебных недель – 45-47, для каждой из которых указан день  начала учебной недели (обычно понедельник) и ее окончания (обычно суббота) согласно календарю. Представлены буквенные обозначения разных видов учебной деятельности и каникулярного периода, расшифровка которых приводится ниже графика. 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Например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 представленном фрагменте видно, что у студентов группы ВДБЮП-25-1: </a:t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dirty="0">
                <a:solidFill>
                  <a:srgbClr val="C00000"/>
                </a:solidFill>
              </a:rPr>
              <a:t>начало учебного года – 03.11.2025.  зимние каникулы – с 29.12.2025 по 10.01.2026, летние каникулы – с 22 июля по 31 августа 2024 г.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D889E9-8551-EFB0-A22E-CD373AB51368}"/>
              </a:ext>
            </a:extLst>
          </p:cNvPr>
          <p:cNvSpPr txBox="1"/>
          <p:nvPr/>
        </p:nvSpPr>
        <p:spPr>
          <a:xfrm>
            <a:off x="422682" y="163820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800" b="1" dirty="0">
                <a:solidFill>
                  <a:srgbClr val="C00000"/>
                </a:solidFill>
              </a:rPr>
              <a:t>Пример календарного учебного графика. Как читать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43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14494"/>
              </p:ext>
            </p:extLst>
          </p:nvPr>
        </p:nvGraphicFramePr>
        <p:xfrm>
          <a:off x="6280507" y="-5281953"/>
          <a:ext cx="5754814" cy="471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444061" imgH="3640904" progId="CorelDraw.Graphic.16">
                  <p:embed/>
                </p:oleObj>
              </mc:Choice>
              <mc:Fallback>
                <p:oleObj name="CorelDRAW" r:id="rId3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0507" y="-5281953"/>
                        <a:ext cx="5754814" cy="4714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774" y="1682929"/>
            <a:ext cx="6825793" cy="491360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1393" y="126223"/>
            <a:ext cx="11498777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Базовые документы по организации учебного процесса в ВУЗе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7024" y="1339861"/>
            <a:ext cx="55178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УЧЕБНЫЙ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http://cabinet.vvsu.ru/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571" y="2140080"/>
            <a:ext cx="6007358" cy="479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Учебный план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документ, информирующий: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наименовании дисциплин к изучению в пределах учебного года, их трудоемкости в зачетных единицах (часах) и виде аттестации: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зачет(З)/ экзамен (Э)/дифференцированный зачет (ДЗ);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 курсе обучения, в пределах которого должны быть освоены соответствующие дисциплины учебного плана;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переаттестованных/перезачтённых дисциплинах (если есть) согласно локальному акту ВВГУ;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сокращенном наименовании кафедры (аббревиатура), ответственной за реализацию дисциплины.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Примечание: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Подробную информацию о полном наименовании кафедр, ФИО заведующего кафедрой, преподавателей, номера аудиторий и телефонах можно получить в Личном кабинете студента. </a:t>
            </a:r>
          </a:p>
        </p:txBody>
      </p:sp>
    </p:spTree>
    <p:extLst>
      <p:ext uri="{BB962C8B-B14F-4D97-AF65-F5344CB8AC3E}">
        <p14:creationId xmlns:p14="http://schemas.microsoft.com/office/powerpoint/2010/main" val="141151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96481"/>
              </p:ext>
            </p:extLst>
          </p:nvPr>
        </p:nvGraphicFramePr>
        <p:xfrm>
          <a:off x="8274611" y="-3870452"/>
          <a:ext cx="4443412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444061" imgH="3640904" progId="CorelDraw.Graphic.16">
                  <p:embed/>
                </p:oleObj>
              </mc:Choice>
              <mc:Fallback>
                <p:oleObj name="CorelDRAW" r:id="rId3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4611" y="-3870452"/>
                        <a:ext cx="4443412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11975"/>
              </p:ext>
            </p:extLst>
          </p:nvPr>
        </p:nvGraphicFramePr>
        <p:xfrm>
          <a:off x="302752" y="-3919554"/>
          <a:ext cx="5213396" cy="356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817428" imgH="2609893" progId="CorelDraw.Graphic.16">
                  <p:embed/>
                </p:oleObj>
              </mc:Choice>
              <mc:Fallback>
                <p:oleObj name="CorelDRAW" r:id="rId5" imgW="3817428" imgH="2609893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752" y="-3919554"/>
                        <a:ext cx="5213396" cy="3563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192" y="220284"/>
            <a:ext cx="11046684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600" dirty="0">
                <a:solidFill>
                  <a:srgbClr val="0000CC"/>
                </a:solidFill>
                <a:latin typeface="Bebas Neue Bold"/>
                <a:cs typeface="Arial" pitchFamily="34" charset="0"/>
              </a:rPr>
              <a:t>Базовые документы по организации учебного процесса в ВУЗе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2192" y="1752602"/>
            <a:ext cx="3144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ФРАГМЕНТ УЧЕБНОГО ПЛАНА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1FD6B2-BF6F-7ABD-5072-0E3D847858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192" y="2328689"/>
            <a:ext cx="105727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8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69325" y="145923"/>
            <a:ext cx="110964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defRPr/>
            </a:pP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Основные правила обучения в ВВГУ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514EC8"/>
              </a:solidFill>
              <a:uLnTx/>
              <a:uFillTx/>
              <a:latin typeface="Bebas Neue Bold" panose="020B0606020202050201" pitchFamily="34" charset="-52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323438" y="2594919"/>
            <a:ext cx="4876800" cy="4275438"/>
          </a:xfrm>
          <a:custGeom>
            <a:avLst/>
            <a:gdLst>
              <a:gd name="connsiteX0" fmla="*/ 0 w 4876800"/>
              <a:gd name="connsiteY0" fmla="*/ 4275438 h 4275438"/>
              <a:gd name="connsiteX1" fmla="*/ 4876800 w 4876800"/>
              <a:gd name="connsiteY1" fmla="*/ 0 h 4275438"/>
              <a:gd name="connsiteX2" fmla="*/ 4860324 w 4876800"/>
              <a:gd name="connsiteY2" fmla="*/ 4267200 h 4275438"/>
              <a:gd name="connsiteX3" fmla="*/ 0 w 4876800"/>
              <a:gd name="connsiteY3" fmla="*/ 4275438 h 42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275438">
                <a:moveTo>
                  <a:pt x="0" y="4275438"/>
                </a:moveTo>
                <a:lnTo>
                  <a:pt x="4876800" y="0"/>
                </a:lnTo>
                <a:lnTo>
                  <a:pt x="4860324" y="4267200"/>
                </a:lnTo>
                <a:lnTo>
                  <a:pt x="0" y="4275438"/>
                </a:lnTo>
                <a:close/>
              </a:path>
            </a:pathLst>
          </a:custGeom>
          <a:solidFill>
            <a:srgbClr val="6A6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67E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72" y="1845964"/>
            <a:ext cx="4025900" cy="3797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9326" y="1362224"/>
            <a:ext cx="718844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предусмотренные учебным планом и календарным учебным графиком сроки освоения ОП. Аттестация по дисциплинам текущего курса должна быть пройдена в пределах (не ранее и не позже) соответствующего года обучения;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логику и последовательность освоения дисциплин ОП. Не допускается «перепрыгивать» с курса на курс, приступать к изучению дисциплин старших курсов до момента положительной аттестации по всем дисциплинам текущего курса обучения.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предусмотренные календарным учебным графиком и учебным планом виды, сроки и периоды прохождения практик. </a:t>
            </a:r>
          </a:p>
          <a:p>
            <a:pPr lvl="0"/>
            <a:endParaRPr lang="ru-RU" sz="1700" dirty="0"/>
          </a:p>
          <a:p>
            <a:pPr lvl="0" algn="just">
              <a:tabLst>
                <a:tab pos="360363" algn="l"/>
              </a:tabLst>
            </a:pPr>
            <a:r>
              <a:rPr lang="ru-RU" sz="1700" i="1" dirty="0"/>
              <a:t>	Мы рассказали Вам об основных правилах освоения образовательной программы в вузе, их соблюдение  - Ваша персональная ответственность и Ваши 30% успеха. Залог оставшихся 70% - в желании и умении обрабатывать большие массивы учебной информации. </a:t>
            </a:r>
          </a:p>
          <a:p>
            <a:pPr lvl="0" algn="just">
              <a:tabLst>
                <a:tab pos="360363" algn="l"/>
              </a:tabLst>
            </a:pPr>
            <a:r>
              <a:rPr lang="ru-RU" sz="1700" i="1" dirty="0"/>
              <a:t>	До новых встреч, будущие выпускники ВВГУ!</a:t>
            </a:r>
          </a:p>
          <a:p>
            <a:pPr lvl="0"/>
            <a:endParaRPr lang="ru-RU" sz="1700" i="1" dirty="0"/>
          </a:p>
          <a:p>
            <a:pPr lvl="0"/>
            <a:r>
              <a:rPr lang="ru-RU" sz="1700" i="1" dirty="0"/>
              <a:t>С уважением, руководитель ИЗДО ВВГУ 		Кезина И.В.</a:t>
            </a:r>
          </a:p>
          <a:p>
            <a:endParaRPr lang="ru-RU" sz="1200" dirty="0">
              <a:solidFill>
                <a:srgbClr val="7939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796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9054FCC-2178-48CA-B0FE-2254FF625D9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E0Ulk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LVYik/Hjuc2zTMAAO5fAAAXAAAAdW5pdmVyc2FsL3VuaXZlcnNhbC5wbmftfHtUU9f2rn142motfaD4AFJFhQBCASVEQnJ8oigiIAQ0kFMjUCuPJhEhEBJPW2sVSEReYoBUEakEkwIqBDCxWtiSkKTWAmICKCGJ8orJFkLI6yaoR9vTc8e993cf447hH4yQvdde35xzzTnXN7PXWid27wpeMG/pvDlz5izYvm1zxJw5c2Fz5ryV9u7frFfe5U68Zf14gxgRvHEOW+z42Prl7aQNoRvmzKmnzzd+Ptf6/b2vtsUS58z54Jbt7w0g7ccDc+Zgv9m+ecOezPjx/jh63UGSczKlkHqUenTVkY87N4QfOd+Xe14T/fVP4dveXRQTgri2ZXgx8ObKN0+8R7jx8SLtys1HxpbPaygsOLbp5o3vNvzj/U3JvPcuDOqSOdkEya3u3v44liG+vxuAOo2MqFiVtRMtW9PFkdcHvvJRBKNm7rTbUZ58k6umWgylPEO/+k2rhHMQflWsnWllZoL4kCIxOjrQptMcmcNjn2AvoQhifnJc8Z3tyhxd6EyXkABazIOWfamzV77CVveSv6FXzT5hF5olgpHV2YMe6NluZejH6wZ3X55t2KwuYixTMOss36CmvyE42eUyV1mv3miskcm2LT+CNHq+Yf1aGaRQbp1XDz5Mes/67clYfwhXrxV6YxcF6fdeVnHGPX/hTbd7x5PNIJMqQvNnugmBuxrlSWW9kZNEoeTuoQXWpx6UCESqyuyJoRrqTI03ZaSGMjLkShly9bquzlF7NOV0HSlhQPS3g72QT8/ZxVFMk1jLZC7KeAvl2SRfG0gpIcU5qV0SkuKTYmHe71j7y8xLvSwr33EGE1Xy9d3uBE5To4xsMQxa7kdRoQHFjKbR2GKGOqu3tYhhUzNMtp27BAqLrFVMuSI1J4Qp35GkMnMZU18mVPSp+tUUXbvEJJPELZVuZr8takhmphDH8G1jKIdLuDj2alMn09gpVDdiaSgI8XZOouHL/pT7UalmtcXE9+b0OA5ChCIEOtZ/WOXXo3CRWIawxtzelH2XIQ2WGN3jMOqMlhJZl6ivl4l5uLhrQl1sJTGwhNOXWMdMAwKOkyx6BIGXEVeHyiX4NYEGRHwYjkTh0FW+FnZSv2bdIm5O0Xhj3ARu7JM+5Gg0R+SIM8du5km0eBq0v9EUMEVuG7kaIIY1qYhODakyXdvgbifibS3LeTQGhWqSUzoajB/QgNPM0ETxPf8tTwMSu9CNKgPeXFVXqYZJlZm4fmO5WIfyXtbUmJMhhh+51qkB4I50m5Ht2iuKGKRbTFiX/uwKnL0vrh8zZ1hkuAeTJuacvDSGYiPyxgrHV4wqV3zaFLzhtIlIxQ3iP8Dx6yV1HqjUu2wCSDXSLZoW35VNwaQzqhXt+yvlRT/gcqY6xxHYKlnX4HhXS33cAT5+LDlwMIwWVKlzTPOKcVGdenNtUyN2CiJMi0il0aUSAx28rc8fvNp6pVXWBZ7tDXHeVyLic6Lg6yxsNKe+fiKz7rYOPOSGBXOm9l33b+w3ztAc05DH2wYiVtPAbe8FUCjdh3yE++NLUjo0K5rCSDkZ9PQ6ptqVnhJfwvVj7qtkkkXyzmvyDB9ARPwMkjFWmsCtACGjYLpM7EPYxXViMXXpYrjVxHBnO6thnE/u84ABDONtxnR49LD7Oa7xe03OyaNj2Yj4AwzuTwIfYqDBSVgcvm34yESa17Lv6gfxpAMGlljuP+4Oi/yuK+HzSkCTI2gPo2gLOZdz7Qv4Jik/hxR4LFggQtRAP1Lt9yOU11OvOaGqYqeWAGWlSfzwH612CgTKJbpmc3OKeB1WldCXSHHMSMnglvl+RggUKgd72WMj8Tg8InrYYE8DG8jW8RmLZ/TBRgHJaqtpSujErkPrAIHOh72yq8XqM0pBWzIyfngKylF7qp1HySj4Lsrf9OtLRNVyT6nTjik5XgUUqXwkd6cpt0efTN9rYWYcViEozjipfMqWCH6V7eXCSxeCLW2XdukLUhJJfta4yR6gnJlP59rfRkad8ClRmJW//WOxQaT6THA+mdpNkl10OnZvetsMxnzx+6WKz3k06aZ59PBoxdR0s97tx8SqGEcpzdQRVdkHk164By9h4KT4bEcq5uBZtYtBDNkHGdWeaUDQfVSf9aiOnLxHHjbFdAwUVygSK+lt33VI1tqMYIynv4lfzDkuvxbcPUOmkheIOKyJq2UKPSn/5meGYYOnZMYzkPcBbgB57GGbF92UiYxF0hy4OYLRQCEdEOtwsT2qe/o4IUmRdCodxJXpnDooYIMcD2C68MRsBL3qlLgeXKxF0ZSGznEWZUB+rx+uygR5fcpMts0qu2V9gzJH7Xc59g7BfTUte6Ha7xBp98C/BaUZgwuKc5QwLXiNWwHTdJuiDIpQitjbMOzTNTpxk7bRs/22ZqS9aEfVqbYRgSi5UEqqjAxRHkpXJM77RdN4u7ceWyJB1+bL89Sg31Lp1lS6fLPYW7jfK1CVAq6jpyWjeug54GTmVVlcX1SqUuMorJFVUrFgdg6iVNNaqUBf7xiyBUrVt8u0Z5cKW3oTp0Qz5cSShJzZZFL1lXC8auTqmQQALKP/yx6VkNFma3CoY0oS+pvVsqTJGMIgMNhudQ2DkyScp4QLzbh+Tb1iyngPaMBnp4txjHpPPgSQWyeOG5vwKkXiSXrRkqqi9SM9igWU4Wlc7IRr2jAQtatAKne/7HjI3h2Xk2dSJsCPDDwAyJCMhODl/qX0W25mQiA6xpnz1c4l682LEqecqofr3UQ8cPBO17UqRGcvd63IJFIk0vws5Y0mDSIJnMGP4bHhxQxuxcaDiJ7WKyxZl1pbXycxifkcVgMrO9+JvlBOAQ59YZ8K+rCzUmjqRi9VBUePFAJwWg5AabTGQ3wV2KDPLJDWtPEa27LrYpmAj5opzzeIZWVJdz6TXPiRlk3eGYuqvKVPqhxXAtdmSBwxXOXPEY7LNbYp7lwzSPCLQCjys6/lytg9+fS9tHR44sAVSXV0SYLB/h1QoxxalTYG+IDpbfWS+kQuv+iDWNSgOo47utEzYX9SEYXEjohQkpwsARK3QJW1L/eLn3UhoVtUQ195wYiBo2DOAX74t0qDnPt+1Q8IARLXfw+lGImhRnGXkHaC6ltx92JTaUMpt21K6+OQlTtK8qWk1I7Rc1n5TlQdaNKsW1uaUmAiQEAQCTlUB1EVK+RHnMN4ENXHVY9Y8bmx/j12oGa/bHBs/WxKOFSiiAHVkTTYRKAQ4OGk9XGC7m58UtUTUb0Kl8jHr0o+INXX0xPkUwFH0sUkkaNwIpmKcLZRF/umiNT44IE9qgWHJ1dnxcPmsbb5+PAv0ZMLYROxsCl4CaoApsaZ8P2NDVWyupLgeTe4Z/IQvSBouqIl3tYoP/ZVnteuF0K+dlIoUwQgIt6OpUIkoAU/aZaezf3pXFbKwO/pEpVXnKqe3dX4aDqmA6TclVe2QGzY/lKBKHJYXoiO8/H3znab2Mfl5hLAz5ccw15N/TGeYXcn3dnDRpKo/UKCX/X2kOPktWBm1EUC+GUcqexjTezCE9yZsVrWIZbC7mfcGlhrr3LTBdnbc+YcPT4ej+W+N0uwFipW2z6ffAqF2SjS0Xe2P7uB2CYItX0+2BCROsu27E4TPrF9Zp4aeOJK1bo6zPIuu/wXV58RlBvfzCJYZ5aV//Md/3UXP4lUSB03F43NmRzaNzjTc+z7bYkbEjcmblrnFz37xI1FTH1XkhfPYlKjLq3dvNmM9V3m61Lbdyd8FmCfUYE1KwqXbto8DBQuCRfRaLN49zZuPlD85ZHDz7tYsYK1p7Gqahb52ocfxVafdXJ6Bn/s+9vu3WOP3GxqHF2zeXP0pcTg4FldkpevaAhZF7h+VqF/zP+oIOol6Pff10W8hvq/AHXqeEEaBWQ4QEyPgr0HtCVNmKy7jIHDmg4YTxPfCc8HhVxluQLxSl8T1IiPkRYjmHAuk6koX1iuKnjZNcEC3pzvXaR4uOkUsfQ489UbRAjqa0ocXBepHcr1RnJX6Za/VGrYXOO+AHKasbpdCTV09r+iu8ziKLx5XLl6SbsyVFfYGvpSW66lLPdmrHmLthRL0XdGS7w4bVqBgrtHtbhXhEkeOIDiGl7R0sDkPmH0N9nudtbfa5ugNLi+Cq+KmVmgW9MN73CPqidVmA5gXxrytiksytiesyOddkdRu99v2HzhVen2tGNltl7R1R7+mybC/uqx8ISo5O9kzD8IUzudaygZcZSfGbVnLNe5/tES5iFe9XrgDLH/P6K5wKD/Ca1AduXe+1zUKz6iQ0VpHGaVg7Yn3jZtf9WEl07ym9MuiTUH/99c94nPfHiMoD/519ZxgVc/KDIUvupEkQup+MGIClye7Mp/utXF3f4z9K9NGqBsmVvz11hVgvR5u/6D2aJiF5YTqH+IgNoh74l9tcQ8r7j/hBWjqP068q+HCF+x59/EwD2GkZ9WQXIa2hslud68mEocBgb8uQMJZjpoM6wT85Xgj9a0BsLxRxeX/FunKibVDMy7dXyFihIS8eeH9A/eQcUsOm63QRznTPkDCoyvF+Vai3S2p526sZz4p/u3toXczGiTOyWcyIQoMAsZqsLXqfmvoNLjKXpFrjWL5pcOPL0Ii2tTrEnjPv3ZjvKkc9EK+is+c0HsBiu05eDSQf7T33aUbkninURcfGUg1xO58CReFuiB1Qvarc6RScoeLkbHczHMdGJDXIkdOFNUY0vf2H2lhsrCFM59XW2XFCjv1tCkKpm2eSuBApoB1aeKtJKkVjluO81AT+kgOfl5s2jwibSVKj/UxTrm/Md4VGwJzgnCN2a+NMq2iqL4KK5eRpRcj36awCiqIGpzpgIXfRVrtmZ5TMmXwKQEZTEq8I0TQWqSRDFeYM/E9bchha3DyIacCSLFsRc+0GYK6Cj3XLYqrUck2XCyXRPgAiBLmKBZjjnNqgTl+rzxwvIM9sWKps56AGRwSBRAvqNAT7O62FV5HjP36asm3XqnRHtocfW9bdc6tQWYh2dWrBFu5fr7OnwPn4hhDnkDFYXq4OVnhtbMHS4nDy4kQJ8QqJ2Zji5WKe4hVacA4k5nrPMhAvkDWieePtqYjODVLZM81mCClQlVRY6dxGKQ2bREQg15hMNn7xRXtYSRcl61RfgVxaG8iDUJ2HSFsvnrz0Y7KC6xMIcvwJkx1Dze515GGhCiNZHbcFr8aPgZ56brYk2HP7iQTtxKOjM8mvnB1gh2Imner5ppZZfkoTGGrvLx9V4mCT89HhnvrBP6gI4H+puZcNLOPtf2xJM9I0jF5Kuqs93vKxu8pHlSaCfbfWXk+fzx0yRTwIDb+Hf15sy6lYMZx2RkLyCFQ2yTieGKgKgGnntmoWzXpTMGiOJhG7JdRcbK612rPnVWMT18GykD1oJnquoeopI6daK2XMSTIyN4HW2c31+FpB3r2yaoD+/J36+OeZLA91y2vdMf+V1F12hkgxNqNdJ17oCR/nClvPYXd7n7HQ192BECpNNKx4nlcpIrdF3kB7QuepBUrKvokqAJxnfJPfkNvp0aMCfPUCmh1i07Lcc5ogplEmOBJbxOTH/c/Efw2t88FDEhN8LF+fu9Vz3APErg1+3Yig/AbgjgSHo1+Cl36FAtvxN+8jouwlkshdigYdckOAFXlPCgPs9J8nNzkAOT1EUaw1mtZLW2IrFYb2xMES+X6G9rfGgEv84jxLKz40qDBMfUFa//Qzh20SK+yz9PSPYz4ysKPIUtLJpP3ptec7/ghUEdwJaVCpnbe+BkrUdQpFEEoJbGOqUNHMFcKuP0IZtUK2CqMoUL9BOcY6BuXQ9EktSzsDwW5essx+ymqUgrdbBKvnzhj6Q6EAcBCpGvTBwTBE+z8sJuxvyuonQ9UslCBEe40SbRq7bERX2cyMT9M6NCXnEWL+O+Hcp2/wh0tLpgShKil7jB/RUXvd2/au79dKFIejtUIEoqMESkWgugV6YtLy4Bb84uJkYonTjJ5PsXfqmbd1cmyXGz46w/jghuinsqGL/4mky/hrqxyFonNlX+7rBiBaqy6/uXl5kGmcqLMn0Lgrzk82+FopQ81ci8Pi3O4IEXxB9+xG0uf69sQXdXTPj/WJ36v6PU7VahLPrcNLJ8mYNNA6/O7iWScLJeiOVNjyWh9iFrYBoNnWocsr1saPc2D3nHZxmkgxSNEsYvO7RYEku2qsab/r0GGYUExp4bevslaI1q9tVML2/qqpYbp78+aAjaolyTPbpvMCvWHi2BZT83vO31B/LSo+GDoIpqVimI5GIHLFnT8D1r3vrKePZQXWXGROUzaw+1DpomCr/cleqiP5M1iYAoToa2K/sNj4JRe5EW2ZoXhJ/CBmEBoG45y5cmLX5TTzc/oguYb2S8GNompnHB3RGusxb/tPZ7eapxlGriCJlvvbiv+VBbzCErhhSlVv2tKuoPdLa3e3DaCNwxpPId1PQGPcaOP3WIH13ylSzf+E1ot+Sfrc+VznzXRg8zZ6tArdp1NRQOmhhWGiNUq3FIi15SKslArohb+JXsMmbNPhOiedkz/8o9fgrDLVvhd0x5So3Nelztuk/Gx0zeeWp/JUrf0S/obuiWfNN67jmE2xJIKMR5IxIskxjvgeOQj7OOGG9tNDy3ZerZojwbuTiE3o3UyYgO3m1Pbo7OA2SVnIZyp9xOMiazTjiOsxWsRYZ8ei16lN1iGfPznZJoWHU9WFesccgBq8NQRyKZ7juaRjMthkEqKU9NVgWG0Sh4TbV3zuOhOHVWLz3FMMLixLMlvfIWzM8BEZctT2tQpgPj7e1q84Sad60txDzxmNzmHotK8xtET4Uhp+rp1ycMyai0UnAxnN16ArMu0IJoDnyuP2Ol4q5R88SeUSCFBgVv5Z5Jh74TvGEJsELrpM4EDo3WrsCPBapLDUsNjr2rqs446lBifAZXj6ZOojnZbJTxoV1ptVTg9k5kojLpw6obXQ0kKXamGtuCQRI831Kd94GXVBFJe4sZINxoVlvMCpOTBIoFGuqYaqJjmn0JNBJoSGZ2qcpBBpGMgGkmMviGdJTdxPMYH1pNkmQPEGOnq0+V+4VcKgh/X5ywn0fnfu9o+Wz3vF8wpjIpcfvZPQpljH+IEMeF09ax374sToqKZ/dgYWDwXZBzBF0tTW8bT0nL7tfx9Qy+ftg5nrruwDzgQB1TeGvxFrmbDxBVWMDaVFjPdoe1EvD2JSAF7wkDdNAQFRBVzMD1ue1qNfBpmKBAi5kIe55XYJ3TATP1OxHKGK/VenNzGnJ1eYL+7MceTZE/iOElDDluDF6K71ZpyB0k2vkrHrDGlJAeXCpL5ggJtVij8XpDcmBUSOdKibQN0X5geGpaL5475LYo+OCZlI4WTcFTzaSXQFQuDAAw3fC0DE9Y8AbGx4cRJTVrYMTJZFp7/7P0sg8Dk7sLYxQx21bjBkl99d92FZ/xSUJGiz8neyK3xKSj5AiV/LBC6WnI+3r8mkCkufNUx9NdT+g78gmRsAoX8gu32REdT2OtC4af4eAYXNnOg2fycMNnYqOLi6JoqxKvYrsUykwKkQ36+5Qyqt4O7QgeLLTKAPro5IeOSmuehUVzasSntI+/Kq7vJ28ZjvE/eVuT4RcZnRi7B71fPFcZg2JP1AlE4SHKkTsFbNnOc2XyPFz1VxW9qBRu2XDV4zCw4Onn9mQXPcXrPWBhqf6LLCuFOpLYWi/CpNJYqMb+6X0VsT1W/xmUle+427ydS5Kt7mhJRlFgYAxtlGboL6JfHAx6ln7a0/0sLkiAnwtPGkgVz4pS8FSA2Un7DZ/M9D1cdDGKC2ePkR9Xl1Z6PhaKwuOVZ+Qhvzmq/YUiCWWqMaFzaq3y5lfGqr/LQwB3mz0cjyWG3NE0rW+s87C6hma9QkneotTEVN1wrD50bRm6eCCRW8b6gtX7ZtPzBIYvHHYH7Ck2EVzb/xE1L7HP7YNCfJ19GfTj4/X99TccpRIqAMak0vhAWYoqT64cvR3jz1S5bU1rlRlz+dO5DQeyl0JNWyOm8+k/0Oksuyp7R/Tfaed9hGDONWZCbFQE7bBi/1VsnmGn1tR8/rCXN678kNiljPP+dRHBD30nmjM3lf4idDq7T0GNK9Dwi9O5RV9vn/dzeIDz/F/rsSdv2UfJDbiOYEnwCTjNATiPrxP6NJrcXFX0s4DbVkB7oKi0z1XYEcUAcZ06nKFGFDioFzd80UrDdJ5ReVY//EzAs/+2L9HoSW8fal5PtC8FCERMfVnem2uBbUpcfhdkB0Rq120LIly5OoC+mA4tK5WMplbJ8oxvhYGjR6XVzx3nYEd3QSO+engaueWhUedfWO+15cBJiWxXAalrelrvthBMH8s2BhhjYNiDJKftV3NosJArUi9Y5O7oVdL0PJYvvZOrFAB6d3FRGWBS0f8JsY4pxRoKbFk50fPTtIhUZTmw8CzOoJG5ynFPb8Vk7FNctHrL88mqHbq988xGPOYY3LckKDfP1xfLGm7bekLvedrDmXV6fPVW+JKoE52T1ycvp63B2sk+eP4Ud5hXyui8S15bIdVZp+Y2cuiTp8+Tgur08d2pzpatqyTR7KOX4z9BPPfLY2PC6eCcZpR1MjT/SI578oKcNMAsWqxZ2HBA3ncb9Y+o616ZL1hPHyOMOnM3obOjUWPzCsXo1zUvamsTSSodiF6UgljGnPm9RtD7t5rI51zabJRSDWnC0/lJcitdSNPff3D4RXdMdDyp2rMv03/APNVUylmw63nsnkoqtJKfioQ7VqChXO8Sjt2uf7E1uNL243s7i8PL0nAlOezyZR7/4mQsrUlNtQz5MfU74a9QNS+qvpQaK/4/RQZzvVDTP9t58TT5aZi2mRGWg5WzUD8oL2u7Bi6VHLq+45WGVI0DFa8ZT6MahgyDFnPhqhWEXZ2HAjmatp7Wl1I8Ou3RunnY2Jh1Gf3y2nmZPcnxGQW0i3BQXLwt/35WncxTLW6wLc7Bz9T55vctXKg24PzsQ84XvAShBcBHs+o8+TQ9PPWkzGJbuNKaqVeUelMMTVTDOub0L65eSEOfBNm33+nVlmpjN9bU3W4Y0PFydW2qoGqqTm3uL1zznFi8c0l4t4iBnb7pIGhYRSgu+x4RR2hPFAjbLiJNj8OwFNTp3/zQaYn9rih9p+sODu2FsIhQrv44dfp4qULgA8XxnlZ7B+l3bd4VOk/EbisXSroP7Zo1MWJbXOVFWdegKTD+XFnDqi3C8iKvTWx/RiF/SYC3cNx+PbFjcFmXNvzBgVa9egFl/BCWePXH8jikdSTiKStzePvBM22r2cTJi6/gxsatKVGr+G8EnCz13LHkrBS6IpjWHjpPIDf3rW4PZdvnr5TmS+HxIT/om1eoTrXFa1tiFeul0BfqXlIo3dbQO7uL5fMaikqgq1VvHja7ZbN5O6Fw19GtB+FTksEpxGpdgXVa3VUPVS19ZsxH6fCrsp0nYouhsf5I50qtplnUhu2BoEICS8u6zS7cFj9AMHUyFN6bx6/py/HMMd6Kl1PnYRa+GArr0+Wcn8r9sJfKJqGfqi50OQobKObAMihUtaLmPnWl1Ep5qUmRYrjeJFHPaKhv5g1f9Z33a1Qn54UP1JQwuoH2YDj8NMtLRb/gCl0JUKAJykkoQUm/hDa4xvr3KBA0y7aC2/CEolJ9BZPzoGt0Dae0Lje5N+7hpX91U8SAfhJ50XFHOzkPMVd4m1yceFoKzjjirHkZtkVBPnYfbynQQz4R9OK77APBKTif6yjKcduoOLeK38uNyCo6U8F+sOe5A5dGCkRF34ILS1ygLiqC76odbH/hNX2WZ3xHiyfEoLznwvVdc0x1D3Wa1OroPQoEyyKf5L3pJwT0eayQYoZ2d6FHJTD6acfop5yCUfvy2fB6sGGEEMIl7dv+RqGHR+tNfHLjfa8lUtqFXx2tHPFE+Y4Oy9uLFYmpSX0+L5prPYWhH3Er8r4Ga/f7/ZdDC0F7ERi5hMhh/OYXbhyfM9mda414aRjvkwLizng56XLGy0xyR2EtIH5ut63yErJajoJFvZnxo3H/v1bM0Xpr1UrUQMy3qM3TaMsINs7YSJ2SeA1Yi8g37TDxQlKo6mpF7/Qrj7SQrbHbmgkyBskaIyh5K8n9z9lQ+0878g+em46Cp3uzSl/KFIe5+h590x+MdfhSyIcPEOmvWLfa/e9Hwd9firultHbOCb4GZv5bEnuGSxxoeQUnYuGnBdrRUaxlfdIIDmKI0RNVbX/qayOXNFDEoEe+KkbtmyuLGCprVgt43fh149eN/5cbS7BGOdVI9x4wKmHYAXEvdvoYdro+ZeJmY8vgo5eZ6fyOqKPfEsC2ir2pF88YbGtGsa2nDMOuKJIGZVFZjD6Q6RvvCMYzZm4HIwmaS2E5I0NoigLthTRr6NgB9rXWFMkIpepVVhb1xscCEXgkhFvmOyExj0m8eFNXOXHWpvCQApLM/1h8l7Cy2D5fTu7oLgpEsAzjfyFMRKp5hmOZUfTW/tQmSBeIMHPXl1Q/XZaAZU908biD9Ug0jZbTEfUDV+sz2mE6wB8R/DpW6LGd3uQCiOrZLSvWAcKc4dpu/T3AIxLQlu+45qTyZ+pGKMTW9cqUv9A+SDQo2/nwyD5F4skuzIL1J7vC/0Yb55nG07BedDJKwCMzTR0tY8wLnuV0lPAIaCbiz6zQ1npENCbzOOF7tpbUnBJpD3iGLQ90jqQ5yWNYBtE43gz6pG369wEb5xUx5PI+XD/GnKDHvL315A1MX0CaA3R75LfKKbKxry0sPdAwPNUWduFoXUmwL3ttKG1UflHHUAPd59BO4J4/JOh5p3anVjYZrEXQoXnCZFgePUUiXSDPLPD1G6SbgpcHQPzQ0crR+g8r0pIYdRIKQMxPRq+h69etTa0Z61r4Y593B/xAf/oEbNTaufxMU/VfjCNTINKn7RYrx78Lf1e86vMLu63VPQcwEbIxOfCpJU0qj2DwahamL9V4/U6fxrFjFKpbZ5n/CMYdRFxDdNSrA5Qpj//d3v22mvp9IKowGEhxSRhwm2pQu60CdPLa9mQ/zg5NqZqY7fX+8bpl6I00ebD4sjsscoV4y/4peOWhPBNAWgBNUBmWcGo8hVM4UipWR2kcN2JouIESr1cmwj1zt7nBJFIrq4ZORqygqSO78vkZpMMy/4gB0dx49smdelheetVKRyEx29EDq8rZP1bKAbVjpft9DXmszYCZWFZmoqnWD2M6NIS82/hgzdLYUk5sySTOIAOsFtMVfH1kDLZMirz816CtF8Zyv+yHt4xo3GfvBV9+rjoUpobMzp5/P/fC+b4l+EF6nSHrVEcO/3skO2/kdo6P/rsJoTBIzb9DMwggfuR149eNXzf+7zW+IBsmmy7zJ5sEzEDV5Veznm3Fg/DjtwO8/1RXvAWZ/nvst3NUqziTXn+i28TJ1eXctg5wr/ol9v5ilKER1TpdjNUXN9i/4XzN9vMF9v9gTVEzjDLVWH4p+6Ts5avVoaILxpmZXr64bOYegJwadl2j7X2Jgw+ZpQ9Q4CVpD1hlzfgXZUW4l5DlHyuUpMhUgc9LaXedmDWq4swr6JtnOQdh50tLRp6XIdIEofCXr27boeGplTDFRcdXJZwdtkjaa7Fei/VfFqsJ2JvK0wo8wlJNk+O2QA7jtbYOI3naYg5CPzFke+NIIYxSqv/0FKOEAX00AFbqMM8WQ9kW+aQf649aYmh7cnO+A8T44B3vcTd7joAoCcrQ/LbDO25RHjenAnhyZfuJGWuRjR1ImgjUZUP+ZBEpVJE4T0AOjS2VQgPQ2+vLIrwNikO8sIf6utNEyKpDJzviOnPyDf3hP1ae/pO2lVO4x1U/YhKKGC5QfQdFn2UNZNtb2Jm9S6aHcr3jvcKs9OuN2OJj3KASgDwIjVLRq5NMUVtGA3b11Nx20hUYmJIMR29FyjVJA7lCQkKwC4pugjMHMA+XAumtEX+S865V/wfsbCv3FRTl+SArK/MSbO+qsa0VB0wauRxsgV1/HMpJQc1rLwj/MDFuSnJNjnuCI52O8AUqdBWFCpBEz2vwE3YEiwrDU5UGhJX7hZOVmvzhM9xBjWNeHnhbK2+J+5NzjB+0svr2AIdjcQ1xITfIoZ1W9tVd2Ikxr4L+TcXyUa2YjElcDZ1P7AqPEW//qGyjT5mEJEM6e3TiaxXbS2rWOjVxsj5Qpss11XNE+nzWLlUeGD3rVY6zXhV4VbbzcQC7vG0Xbe6D5lq8uF6GoKBKT0XpYRO4gdQDA5TkUgK+qBoYLxwJcJEvBqTwRB5EqfoCURl+JVFvXKzN6VnVLZcW/2lkdkFhRMXn7JttnYPfls+/URBVVsZaDAR3FnLz6gT88kj2tZ2as1Ki1kerF4gcPaRdkCjUalU2QnybzJbXK3iNZN79wxRZLAy74KwCxN3GCUmrZp366DezTg1bAwuuh1ucBLe1RVnohZXEztIDFty5TE9Y5DZnIR9v9GQKJfLgO0RalVuXfywsBJCldamyEKUFYzCa32m1apyYjbgW/o/VVWPlvQlSvHMs0nlQYyyeXZjwzqwKqdZK78OdGzKKCF4J/ZoqpQvIf9NZPz3ptjq4gWz1n18dDXke3oX2VLBF5ly9/7QUF9c1VzENHFUeiC12TOIxNQFKg6BBkzORlMxUwFX1XkIlcEpR9Q+ndpVnggrzrjrkT5EaBtrNCxIihB7L1CsAVnQhAjkbfjc+eR7aOpdnJjg229ruqqwL4Kr4ZdCm0j9Z3/lLLjSj9HUifS3W//9iQWFwrGWSb+51RR0s4O96vcTrNdRrqNdQr6FeQ72Geg31Guo11Guo11CvoV5DvYZ6DfUa6pVfFdNyRveFjVgRIWGJm19eluRMEB1su1WYvy9escLiXbag7KN/9ZdiW5UbT1YFDpIikr7/HoMRf9v13ZeJdW7/xd1d/yMbxH5bZjs1L372bBXE2v+NAOsvyYwdMB5eE8gHAx34Myx+lsa2021IlEYBrxeCAr0CQeR1y2dbH+nKCe/uLq9C9ExfHpy5vGwyrM/fkGdi4Zi5CF7rmCoVk0qxbUrLtK09rxzLKQZFJPTsSWtHa8Bj3uSHA/FzmnbM1CDsukE/ob/d5X2tC/SmZjFIjIR5wVBPz9kVu2YOKtpYwFtjPhZIm3TabuASOinQztqBtHi+IFWeI4JnqrMH9yGDG5Mjxw2Lh3XD17z/3obn6nczFOUZk5lHWzN60WTVvd4lNPFbNpEVQycd4jPPkdO0MVGSu3X3VT6damFKfBFRTmhcf+n4+SxEmBxkWoztEmOXBNNm1AoVM4LZw/ImYN6GX1yReFK57WC/32wLr3svq46YfoYYfz4kyeCJUXQ6ediFY3IcmGRnxJEnWdicfl5v30QLEFBLgTWobXvhemkwS+oB6ZhfjwIvMsRntMqCxX6qIG9+aCB7mifu7nsu5V1cd/ZpoC6rMrEbSQ+lpNWqlPYC0SfVn848Zpof5zJnLjFbGvasD3nvbA5NGBlT/WBnZxHO9EuY8Zf8eZGpq1GNiEESG5TVTAu1RUflqiVQJOsmR2oTpWUkw8WgXCzP7FutK0iHq+2ZsZVAoSFogn/fCxBoiLJkP3UGY0Lr3r5cF96v6yLZjlCsNJp+GTHdxqGD0I1fMoHV6ti0UXWaOyys6LQbttVDSSOky9LZgrZOH26ZURahFAkpWleq9irLQcWUYAIuvu2owDbFNbGJ3eqtUxW5E8mFKUQeXE2SItia7LKItfxNrHHtOulwfX8CN/a6s3pj+qAVp3V3v846Ql57dAvmzPlqmbZ+PzWpMToIaxPBDRLGqWQyIlKR1Qz7gqrNrB4RIaEf8wU+u/bjNOP7LGYC+7yo14jYCr2f0nt5FDPZipdlICXkil4Rfc3cL04Ku4/0N0j3/Bmr1qhMMydyTenPMZ1B1MnGiGeQI02U0SaB6tHqIkbYJfdGd+7pVLKRW+gB0tCLCDZYr/l0lLD2zNi11gmfxH51xyWF8qv+8dqEpktZQc7XLSY1f7oQpS/MRceTFMMbOS3q2KuSuB8nsqPHIxUHT4p+nFhmHfuD15/+tkOR/aF572S5qDbHuRFllqO8mDWjWYkKpU9vnG5tLQBeqfVl+VLtp9259ydiNuNbX4A7KRJ1rZrFAtHsbrrp30p5T4e7zb36/kFTP0FaPMJL6kZ6oCt2RKyhz/4PlM84dtUa/mZNFkuxZm1pkzHwTbvYybZZYCNSoavNYrM3cfVFtb6jXxhd/LpblqPVCrVHvAo3Wu61akgjuDdqFIlim/rT6T51FNguE4NxK70pO1qR+Ld7LA5vZriYgie1thBAHMRwT9HiqTa77J01tDuXWb4j4jL/S9IeXRBrCq60bRdK0OxLyY7rzrHGACLfWGF1uXcsYc+kaa3RGxgCUc3hCgLRPqK7ZXF7Is2v69iiJo+EwUxKpDbfY1mj5xa52xmA71sphS4HiXut486yytRA8cIB6u2pSXq3CCIFHBzv4ib2fdn6MLaYUYXY2eKxEMRPwpnmpzXCIeuQ9OENLON9jul+AjfAl7NskM55ZjUXUrIL/HiNHnV+VrxydyqkPkuNjyNBSnX7QEO5TNwwEjRwz1w7H9Uxc+7+ajW3dRKP2IVJZ/aGB2VY3Wd0fWXSsI9z076gDBD0XYZiaIjwpQb0aKXSdKh8RgcrZoRB+e+zVvjO7XU76w7tpbXczK0pZG6Zx0dI9OsdcqAfsJgbSiTov8df7f+y/441iiN20uT5X68jDMDNMTCLs9IQ/sUR6QL4BHlMGn3dmbhQuW3e9S8ZD2sd59+xqgBeC46jSUVYj+4cSW3OaXz7iFE27GKoMb9zviXNmlAjjdbMclDPk6/umOsFvdnRINvVkDrg37HFVb/eO+zzDCOYuB2pKdXxwWtguy96YQ7oOi+4FuSyR/SMKAMm2Hlf8cj+c6zK1oc6qkXn3Qvxo/jLVYSue3yBkRgURZHUquqsc/QEZjLL0fLPTurmFq2X5ddfy99Xvj8hp/50ftb0saX1vJm9l2whQTS6UcxVDGAp2vROZvUzEWUdfBqlkEBsc3A0DBvqvdTLwXjfuUkhLW3BjgkqzNOE1gOOLlJaeuNKgwqjTbpz2hCTSlOtdHhXgQFcLTRrcMgW4OJon8j1wvE6Se8BhPete9QD8bor6NStfxCQO4LyumX0GV/5zdX7XrWGyijD+3EdMyOHqm0xG7aqWnmpPfFZhjg5EgSEio7djymRdtbvdHT4JW9ST4mnrkW+UUogeC7bktBT/f5l9n5HAKIO5axnMn6s5FujPv3CLzu3xsJ5qBJGL2mio7tWbpBLEicReXtGK6Mny9OLGDcqWPF0F2A5uWhyiQz3hWv3kXBb3CQ98u1BPx9DNqtl/6T7M3c8nyXBR1b9XbjFg+skP/kzd/MyNIaWu6/DH/B4C0Tit8WW4rqkXYZ8+ucQzn7HuY/ctqiJXHiIEP9RVyaznINjjCIycAy9j/IIwRMW+W5SXJeDa35euk9P0OUR+Kgb7J+B6OvOwdHo1A/kqM3bryL/bBNJ+rB7zwhuBB3XH9sPs3IO6IBenFGiDkxdMfdeVJmwHr9Q6TbeYfhZzgTPFup29FHaUEupTIJjBnlPoFQELFYd7vdYxKnKMlsnPA/oSpDy2RJhLQFcL+nPzAOJ+G7wsyTKrtq89DAXflI3sSc81d/ca5nBOqhJkmwv7IeNnsKWLyEPgCgO4BMAUntrJ4PlFv98i2HPrDP5HYanwqiXZ1NNbJnllq9DuX5vzpUVs6kvoN22CUqbA4Q6zr+yWJ2uHErGnDujo8YiB+yiIRyx2eckDz9X2byCiLkDn8imWIp0kZ1G3hXraNbOjqYgE0Fcbk0n1qGsNXWAVsdnqT6/sFe3VpsdHZRkzcnL2xNCumynFA05UB46eFH0pVR9OsWssl5Qm67zM7j5pz/pqe2VT/O3dyJ2e8gtP62So/Y8SzzFPo+Clelyg+ZqxGziXK9UeVo2iHWAhQhjzc4Ye2w0bS9P18zG/XMR8HEK+cB6dXpD8mJ1jpKOltAgV52rB8h5mozVQPDdSPvVYPZvhr2pNCKT2YrbTupXpSIm9C4zfV5LAGyQnUt3S6RCx8riRRcx3sFaZnq9zT+jpt8pnZtIuY3W5w9O5wtTGlKmLtHmGq+OTC7GBbiiF5aTrudvKOegTcc9Z90Cs+obsiztqrlWMeuyqhbl18RdV1PSB61MombGyi7v8Fz3wRd9gfe807HwJID63H8et06ysFSPVLscx7fvn1qGPnDxQTndZyAsQaoPY+azHHFF56s+Ldfx2SNca7I53AFfJUfg2mrEvYjKbmKpgsTuyO7HXIFd69ScxnHhlcc/T0ZZkzfzM8QWCkdriArCeghE32DK9I22RXTRifGrpInMkZgbWGuM+SAjgk7/M84EHFzJ4Y4EbJplA7u+G0W0JW2/iphVSLa5koGrHX8+T1Jnaqh7eZZmWhs/pMU6GZGA88n2hbGoKfjqUS0y1b4UCDNXdy0rm3/LCzT3RgWlWfsTp59WpU3KRJ0NJIZcoqxVZSZjE8zcgd8hFg2kVNKdjmgkgLE/OkvGbIcYGJv19Tcw+kCqSo0xGqgWtbfZtkcT8ZntEGxvi3EOWri7Lt4bFn7d+bgRSJiEFNv/0Lvk9GxSmHhGZ0bXL7rp0n3t2VR6eVBfMQgd/GasSHeaxAzoQi+PD466It5am+7RTfRnTT22ph2CudPteCCU0miqN5J7bKdSF0vupkNhrvrjX2th/nRFAvv0jMSiR2EF4/IZ6kyY5XE7Su9queApabbUbqT3sp4JlLTkJz3qSxD4vRB/0JRucYl6QeGskcelsU6KLtznzSZz6RPbCXrqTc4ngZjUgWB9750wU8DMD7Jyo4lvnT+oUOWQ7zFh/ftCq8mMP9/lm5osU/QU4NbuYlJb/GQW98TIZKbDs+E5NhsoGeee96vwpuq1G4tHrt/edGr+wYh349MX4noq9i6OlvTW3a+5W7FDjBqlUZPAc9M3HXi7kcGwc7JyhE5G5HisqXK/NdTcP2hkUBtlNAPHHcy8PjJJ+CTQ/E2pwUrUlAirC6eGmXftn6QM17MqWdbgx1npmnexRBJqtZVABFx68YzesKT7kNY/TpV2OGC2YLkqN4k2RQaF2aik0n+wcaBZJsO334lrFkft7AZ+A61GTrinUafOxMzcin6hZKu5eSOt4iU2Nqtg5Honroi/PDboWc0TM6yrzorflS4ngOf8tb0Hv7XtpuUa3zlmtu3W4Cz8nJuDYVJ3P0qiTiVh0Wc0X+1JcOagr8enulOD5V5WxXADwy9ETO91+Aqxsvcx0xnsZmfgfcT5QtHx6fnZ/a4TkcyZ3xMKiJ7eaPPEoKnVwaK0WqkhQE4xeFsUfGNMATBqukWdthP2zrfK+T739lC9Q3nvONP50JJygOzgIJc1y/JaW4Yeecmeul+kPqWb77RLLEZJ6arEZ8Foqyjp7ZtGclOloYYaYArT/1TPPVEoEBGn2r0pGm1amm37hLew6yGMIod5NXVe66tZv2j2cNKMIsaxomIrP9QHpPKcc0VUs9VRFUB646762fJW8h2hUdMZRtHOHoXRTpQE6dbHlqR3I2erY+cXtW/WLds5B4S5s1dziuPBBbaNw4LiZ4fOR2WJYMZHwSj3V06V/0pjAbqf1dibCpB+XE9YoQWkmsO4y5/1UeBMHL5K8NM/tKNmakxqKl82K8+D2O1pZWatRTE0ZHnrwv46x+Tl4Tm2G9u37NrM3viPr/8bUEsDBBQAAgAIALVYik9ooHo6TQAAAGsAAAAbAAAAdW5pdmVyc2FsL3VuaXZlcnNhbC5wbmcueG1ss7GvyM1RKEstKs7Mz7NVMtQzULK34+WyKShKLctMLVeoAIoZ6RlAgJJCpa2SCRK3PDOlJAOowsDYGCGYkZqZnlFiq2RubgoX1AeaCQBQSwECAAAUAAIACABNFJZHqQHEdvsCAACwCAAAFAAAAAAAAAABAAAAAAAAAAAAdW5pdmVyc2FsL3BsYXllci54bWxQSwECAAAUAAIACAC1WIpPx47nNs0zAADuXwAAFwAAAAAAAAAAAAAAAAAtAwAAdW5pdmVyc2FsL3VuaXZlcnNhbC5wbmdQSwECAAAUAAIACAC1WIpPaKB6Ok0AAABrAAAAGwAAAAAAAAABAAAAAAAvNwAAdW5pdmVyc2FsL3VuaXZlcnNhbC5wbmcueG1sUEsFBgAAAAADAAMA0AAAALU3AAAAAA=="/>
  <p:tag name="ISPRING_PRESENTATION_TITLE" val="Учимся учиться_202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646</Words>
  <Application>Microsoft Office PowerPoint</Application>
  <PresentationFormat>Широкоэкранный</PresentationFormat>
  <Paragraphs>55</Paragraphs>
  <Slides>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Bebas Neue Bold</vt:lpstr>
      <vt:lpstr>Calibri</vt:lpstr>
      <vt:lpstr>Calibri Light</vt:lpstr>
      <vt:lpstr>Wingdings</vt:lpstr>
      <vt:lpstr>Тема Office</vt:lpstr>
      <vt:lpstr>CorelDRAW</vt:lpstr>
      <vt:lpstr>Методические указания  по организации  учебного процесса  с применением ДОТ  </vt:lpstr>
      <vt:lpstr>Презентация PowerPoint</vt:lpstr>
      <vt:lpstr>Базовые документы по организации учебного процесса в ВУЗе </vt:lpstr>
      <vt:lpstr>Базовые документы по организации учебного процесса в ВУЗе</vt:lpstr>
      <vt:lpstr>Базовые документы по организации учебного процесса в ВУЗе</vt:lpstr>
      <vt:lpstr>Базовые документы по организации учебного процесса в ВУЗе</vt:lpstr>
      <vt:lpstr>Базовые документы по организации учебного процесса в ВУЗе</vt:lpstr>
      <vt:lpstr>Основные правила обучения в ВВГУ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учиться_2021</dc:title>
  <dc:creator>Корзов Сергей</dc:creator>
  <cp:lastModifiedBy>Sergey Korzov</cp:lastModifiedBy>
  <cp:revision>164</cp:revision>
  <dcterms:created xsi:type="dcterms:W3CDTF">2021-10-21T23:17:59Z</dcterms:created>
  <dcterms:modified xsi:type="dcterms:W3CDTF">2025-10-08T06:05:06Z</dcterms:modified>
</cp:coreProperties>
</file>