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90" r:id="rId4"/>
    <p:sldId id="291" r:id="rId5"/>
    <p:sldId id="273" r:id="rId6"/>
    <p:sldId id="274" r:id="rId7"/>
    <p:sldId id="275" r:id="rId8"/>
    <p:sldId id="276" r:id="rId9"/>
    <p:sldId id="280" r:id="rId10"/>
    <p:sldId id="281" r:id="rId11"/>
    <p:sldId id="258" r:id="rId12"/>
    <p:sldId id="278" r:id="rId13"/>
    <p:sldId id="259" r:id="rId14"/>
    <p:sldId id="260" r:id="rId15"/>
    <p:sldId id="262" r:id="rId16"/>
    <p:sldId id="279" r:id="rId17"/>
    <p:sldId id="282" r:id="rId18"/>
    <p:sldId id="283" r:id="rId19"/>
    <p:sldId id="284" r:id="rId20"/>
    <p:sldId id="292" r:id="rId21"/>
    <p:sldId id="263" r:id="rId22"/>
    <p:sldId id="264" r:id="rId23"/>
    <p:sldId id="266" r:id="rId24"/>
    <p:sldId id="285" r:id="rId25"/>
    <p:sldId id="286" r:id="rId26"/>
    <p:sldId id="287" r:id="rId27"/>
    <p:sldId id="265" r:id="rId28"/>
    <p:sldId id="288" r:id="rId29"/>
    <p:sldId id="289" r:id="rId30"/>
    <p:sldId id="267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167"/>
    <a:srgbClr val="6360E3"/>
    <a:srgbClr val="425290"/>
    <a:srgbClr val="90B6FF"/>
    <a:srgbClr val="FD7165"/>
    <a:srgbClr val="514EC8"/>
    <a:srgbClr val="EBEAEE"/>
    <a:srgbClr val="F04E0F"/>
    <a:srgbClr val="190D91"/>
    <a:srgbClr val="F8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6" y="102"/>
      </p:cViewPr>
      <p:guideLst>
        <p:guide orient="horz" pos="2160"/>
        <p:guide pos="347"/>
        <p:guide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E564-DC5F-4AE5-A709-D92316A65238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E95A-EB1E-49CA-97C4-F2F11404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3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7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50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84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4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857-7BA7-4C16-9847-6559C7104B94}" type="datetimeFigureOut">
              <a:rPr lang="ru-RU" smtClean="0"/>
              <a:t>08.10.2025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hyperlink" Target="https://izdo.vvsu.ru/education/consultations-vo/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hyperlink" Target="https://izdo.vvsu.ru/education/students-distance-learning/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zdo.vvsu.ru/students/uchebmetod/vo/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zdo.vvsu.ru/students/uchebmetod/vo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6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5.emf"/><Relationship Id="rId5" Type="http://schemas.openxmlformats.org/officeDocument/2006/relationships/hyperlink" Target="https://eos.vvsu.ru/" TargetMode="External"/><Relationship Id="rId10" Type="http://schemas.openxmlformats.org/officeDocument/2006/relationships/oleObject" Target="../embeddings/oleObject11.bin"/><Relationship Id="rId4" Type="http://schemas.openxmlformats.org/officeDocument/2006/relationships/hyperlink" Target="https://izdo.vvsu.ru/education/graphic/" TargetMode="External"/><Relationship Id="rId9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hyperlink" Target="https://eos.vvsu.ru/" TargetMode="External"/><Relationship Id="rId5" Type="http://schemas.openxmlformats.org/officeDocument/2006/relationships/hyperlink" Target="https://izdo.vvsu.ru/education/graphic/" TargetMode="Externa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eos.vvsu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33.png"/><Relationship Id="rId5" Type="http://schemas.openxmlformats.org/officeDocument/2006/relationships/hyperlink" Target="https://eos.vvsu.ru/" TargetMode="Externa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36.png"/><Relationship Id="rId4" Type="http://schemas.openxmlformats.org/officeDocument/2006/relationships/hyperlink" Target="https://izdo.vvsu.ru/education/intermediate-certification-ozvo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hyperlink" Target="https://izdo.vvsu.ru/education/intermediate-certification-ozvo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hyperlink" Target="https://eos.vvsu.ru/" TargetMode="External"/><Relationship Id="rId5" Type="http://schemas.openxmlformats.org/officeDocument/2006/relationships/hyperlink" Target="https://izdo.vvsu.ru/education/consultations-vo/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zdo.vvsu.ru/education/students-correspondence-cours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edu.vvsu.ru/" TargetMode="External"/><Relationship Id="rId4" Type="http://schemas.openxmlformats.org/officeDocument/2006/relationships/hyperlink" Target="https://eos.vvs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4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9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mailto:anna.ni@vvsu.ru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hyperlink" Target="https://lib.vvsu.ru/library/databases/" TargetMode="Externa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67" y="1829874"/>
            <a:ext cx="4734138" cy="446532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420126" y="2298248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УЧИМСЯ УЧИТЬСЯ В ВУЗЕ.</a:t>
            </a:r>
            <a:br>
              <a:rPr lang="en-US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алгоритм изучения </a:t>
            </a:r>
            <a:b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дисциплин в межсессионный</a:t>
            </a:r>
            <a:b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0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период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617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D28A53-CB47-4B11-A384-E07DE0BCCFBB}"/>
              </a:ext>
            </a:extLst>
          </p:cNvPr>
          <p:cNvGrpSpPr/>
          <p:nvPr/>
        </p:nvGrpSpPr>
        <p:grpSpPr>
          <a:xfrm>
            <a:off x="757896" y="1783399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2" y="537910"/>
            <a:ext cx="313388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Консультации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D7F45-CC4C-4E88-8DA3-4AEBB460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96" y="1994617"/>
            <a:ext cx="6436672" cy="45780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AF76A0-126F-4A2D-82F7-273AF15BE84B}"/>
              </a:ext>
            </a:extLst>
          </p:cNvPr>
          <p:cNvSpPr/>
          <p:nvPr/>
        </p:nvSpPr>
        <p:spPr>
          <a:xfrm>
            <a:off x="7527073" y="1623119"/>
            <a:ext cx="440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выполнении контрольной или курсовой работы студент может столкнуться с проблемами ее выполнения. В этом случае можно прийти на очную консультацию к преподавателю в установленные расписанием часы. </a:t>
            </a:r>
          </a:p>
          <a:p>
            <a:pPr algn="just"/>
            <a:r>
              <a:rPr lang="ru-RU" dirty="0"/>
              <a:t>Здесь можно ознакомиться с </a:t>
            </a:r>
            <a:r>
              <a:rPr lang="ru-RU" dirty="0">
                <a:hlinkClick r:id="rId5"/>
              </a:rPr>
              <a:t>Графиком консультаций преподавателей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B928ACA-8569-4F84-9138-110546138EAA}"/>
              </a:ext>
            </a:extLst>
          </p:cNvPr>
          <p:cNvSpPr/>
          <p:nvPr/>
        </p:nvSpPr>
        <p:spPr>
          <a:xfrm>
            <a:off x="7527073" y="3931443"/>
            <a:ext cx="4402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невозможности очного посещения необходимо обращаться с вопросами к своему курирующему методисту.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96402"/>
              </p:ext>
            </p:extLst>
          </p:nvPr>
        </p:nvGraphicFramePr>
        <p:xfrm>
          <a:off x="6828817" y="1002793"/>
          <a:ext cx="5295089" cy="50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407408" imgH="7010957" progId="CorelDraw.Graphic.16">
                  <p:embed/>
                </p:oleObj>
              </mc:Choice>
              <mc:Fallback>
                <p:oleObj name="CorelDRAW" r:id="rId4" imgW="7407408" imgH="701095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28817" y="1002793"/>
                        <a:ext cx="5295089" cy="501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292E4F-EBDF-4C8D-8E6D-32CD64883F9B}"/>
              </a:ext>
            </a:extLst>
          </p:cNvPr>
          <p:cNvGrpSpPr/>
          <p:nvPr/>
        </p:nvGrpSpPr>
        <p:grpSpPr>
          <a:xfrm>
            <a:off x="642631" y="3508637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34" y="2176200"/>
            <a:ext cx="701809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Прохождение промежуточной 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аттестации знаний по дисциплине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B805E2-F239-4DE7-BDF3-8C7C6EC3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29" y="1774695"/>
            <a:ext cx="5928107" cy="4128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630" y="1824808"/>
            <a:ext cx="3430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Виды промежуточной </a:t>
            </a:r>
          </a:p>
          <a:p>
            <a:r>
              <a:rPr lang="ru-RU" dirty="0"/>
              <a:t>аттестации знаний: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Зачет (З)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Экзамен (Э)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Дифференцированный зачет (ДЗ)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101" y="3838705"/>
            <a:ext cx="3891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Формы проведения </a:t>
            </a:r>
          </a:p>
          <a:p>
            <a:r>
              <a:rPr lang="ru-RU" dirty="0"/>
              <a:t>промежуточной аттестации: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Компьютерное тестирование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Письменная работа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(например: контрольная работа,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курсовой проект, отчет по практике, реферат)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0803" y="1824808"/>
            <a:ext cx="343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algn="just"/>
            <a:r>
              <a:rPr lang="ru-RU" dirty="0"/>
              <a:t>Информация о том, </a:t>
            </a:r>
            <a:endParaRPr lang="en-US" dirty="0"/>
          </a:p>
          <a:p>
            <a:pPr marL="284400" algn="just"/>
            <a:r>
              <a:rPr lang="ru-RU" dirty="0"/>
              <a:t>какой именно </a:t>
            </a:r>
            <a:r>
              <a:rPr lang="ru-RU" b="1" dirty="0"/>
              <a:t>вид </a:t>
            </a:r>
            <a:endParaRPr lang="en-US" b="1" dirty="0"/>
          </a:p>
          <a:p>
            <a:pPr marL="284400" algn="just"/>
            <a:r>
              <a:rPr lang="ru-RU" b="1" dirty="0"/>
              <a:t>аттестации </a:t>
            </a:r>
            <a:r>
              <a:rPr lang="ru-RU" dirty="0"/>
              <a:t>предусмотрен </a:t>
            </a:r>
            <a:endParaRPr lang="en-US" dirty="0"/>
          </a:p>
          <a:p>
            <a:pPr marL="284400" algn="just"/>
            <a:r>
              <a:rPr lang="ru-RU" dirty="0"/>
              <a:t>по той или иной дисциплине, </a:t>
            </a:r>
            <a:endParaRPr lang="en-US" dirty="0"/>
          </a:p>
          <a:p>
            <a:pPr marL="284400" algn="just"/>
            <a:r>
              <a:rPr lang="ru-RU" dirty="0"/>
              <a:t>указана в учебном плане.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1314" y="3838705"/>
            <a:ext cx="3121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о форме </a:t>
            </a:r>
            <a:endParaRPr lang="en-US" dirty="0"/>
          </a:p>
          <a:p>
            <a:r>
              <a:rPr lang="ru-RU" dirty="0"/>
              <a:t>проведения аттестации по </a:t>
            </a:r>
            <a:endParaRPr lang="en-US" dirty="0"/>
          </a:p>
          <a:p>
            <a:r>
              <a:rPr lang="ru-RU" dirty="0"/>
              <a:t>дисциплине: компьютерное </a:t>
            </a:r>
            <a:endParaRPr lang="en-US" dirty="0"/>
          </a:p>
          <a:p>
            <a:r>
              <a:rPr lang="ru-RU" dirty="0"/>
              <a:t>тестирование (СЭО), </a:t>
            </a:r>
            <a:endParaRPr lang="en-US" dirty="0"/>
          </a:p>
          <a:p>
            <a:r>
              <a:rPr lang="ru-RU" dirty="0"/>
              <a:t>ПЗ (письменное задание) </a:t>
            </a:r>
            <a:endParaRPr lang="en-US" dirty="0"/>
          </a:p>
          <a:p>
            <a:r>
              <a:rPr lang="ru-RU" dirty="0"/>
              <a:t>доступна в </a:t>
            </a:r>
            <a:r>
              <a:rPr lang="ru-RU" dirty="0">
                <a:hlinkClick r:id="rId5"/>
              </a:rPr>
              <a:t>КУММ</a:t>
            </a:r>
            <a:r>
              <a:rPr lang="ru-RU" dirty="0"/>
              <a:t>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42631" y="3642453"/>
            <a:ext cx="6436672" cy="0"/>
          </a:xfrm>
          <a:prstGeom prst="line">
            <a:avLst/>
          </a:prstGeom>
          <a:ln w="31750" cmpd="dbl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9534" y="38140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знаний: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правила промежуточной аттестации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6325"/>
              </p:ext>
            </p:extLst>
          </p:nvPr>
        </p:nvGraphicFramePr>
        <p:xfrm>
          <a:off x="3817287" y="1676961"/>
          <a:ext cx="1449421" cy="143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776395" imgH="4725470" progId="CorelDraw.Graphic.16">
                  <p:embed/>
                </p:oleObj>
              </mc:Choice>
              <mc:Fallback>
                <p:oleObj name="CorelDRAW" r:id="rId4" imgW="4776395" imgH="47254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7287" y="1676961"/>
                        <a:ext cx="1449421" cy="143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4312"/>
              </p:ext>
            </p:extLst>
          </p:nvPr>
        </p:nvGraphicFramePr>
        <p:xfrm>
          <a:off x="10241576" y="1626426"/>
          <a:ext cx="1468643" cy="148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404334" imgH="2431508" progId="CorelDraw.Graphic.16">
                  <p:embed/>
                </p:oleObj>
              </mc:Choice>
              <mc:Fallback>
                <p:oleObj name="CorelDRAW" r:id="rId6" imgW="2404334" imgH="243150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41576" y="1626426"/>
                        <a:ext cx="1468643" cy="148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2192" y="2865295"/>
            <a:ext cx="47145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04E0F"/>
                </a:solidFill>
              </a:rPr>
              <a:t>1. ПРАВИЛА ОФОРМЛЕНИЯ </a:t>
            </a:r>
          </a:p>
          <a:p>
            <a:pPr algn="just"/>
            <a:r>
              <a:rPr lang="ru-RU" sz="1600" dirty="0"/>
              <a:t>Письменные работы оформляются в строгом соответствии с СТО 1.005–2015  - Требования к оформлению текстовой части выпускных квалификационных работ, курсовых работ (проектов), рефератов, контрольных работ, отчетов по практикам, лабораторным работам. Образцы оформления титульных листов, письменных работ можно найти на </a:t>
            </a:r>
            <a:r>
              <a:rPr lang="ru-RU" sz="1600" dirty="0">
                <a:hlinkClick r:id="rId8"/>
              </a:rPr>
              <a:t>сайте ИЗДО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0782" y="2865295"/>
            <a:ext cx="55952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04E0F"/>
                </a:solidFill>
              </a:rPr>
              <a:t>2. СРОКИ ВЫПОЛНЕНИЯ</a:t>
            </a:r>
          </a:p>
          <a:p>
            <a:pPr algn="just"/>
            <a:r>
              <a:rPr lang="ru-RU" sz="1600" dirty="0"/>
              <a:t>Выполнение и предоставление письменных работ (контрольных, рефератов, курсовых проектов) на проверку осуществляется в том семестре, за которым закреплена соответствующая дисциплина с промежуточной аттестацией в форме письменной работы.</a:t>
            </a:r>
          </a:p>
          <a:p>
            <a:pPr algn="just"/>
            <a:r>
              <a:rPr lang="ru-RU" sz="1600" dirty="0"/>
              <a:t>При получении неудовлетворительной оценки, повторно письменная работа предоставляется на проверку в период, установленный для проведения повторной промежуточной аттестации.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739" y="5250880"/>
            <a:ext cx="4567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Работы, оформленные с нарушением стандарта, возвращаются преподавателем на доработку без проверки содержания и оцениваются на «неудовлетворительно».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00782" y="5454316"/>
            <a:ext cx="550943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Отчеты по практикам предоставляются на проверку в недельный срок после окончания практики согласно календарному учебному графику.</a:t>
            </a: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92" y="220284"/>
            <a:ext cx="1104668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8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5A0F0B-04F8-426E-82BD-2F0593F2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218" y="1971467"/>
            <a:ext cx="7089285" cy="4470511"/>
          </a:xfrm>
          <a:prstGeom prst="rect">
            <a:avLst/>
          </a:prstGeom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59101"/>
              </p:ext>
            </p:extLst>
          </p:nvPr>
        </p:nvGraphicFramePr>
        <p:xfrm>
          <a:off x="7370902" y="-4376754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444061" imgH="3640904" progId="CorelDraw.Graphic.16">
                  <p:embed/>
                </p:oleObj>
              </mc:Choice>
              <mc:Fallback>
                <p:oleObj name="CorelDRAW" r:id="rId5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70902" y="-4376754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20322"/>
              </p:ext>
            </p:extLst>
          </p:nvPr>
        </p:nvGraphicFramePr>
        <p:xfrm>
          <a:off x="1217152" y="-3941856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3817428" imgH="2609893" progId="CorelDraw.Graphic.16">
                  <p:embed/>
                </p:oleObj>
              </mc:Choice>
              <mc:Fallback>
                <p:oleObj name="CorelDRAW" r:id="rId7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7152" y="-3941856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1632" y="1971467"/>
            <a:ext cx="4124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15217"/>
                </a:solidFill>
              </a:rPr>
              <a:t>3. УСЛОВИЯ ПРЕДСТАВЛЕНИЯ</a:t>
            </a:r>
          </a:p>
          <a:p>
            <a:r>
              <a:rPr lang="ru-RU" dirty="0"/>
              <a:t>Письменные работы высылаются по адресу - 690014, г. Владивосток, ул. Гоголя 41 в ауд.1221, ОЗОДТ ИЗДО,  либо предъявляются лично в  ауд. 1221. (главный корпус ВВГУ).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6322" y="4104598"/>
            <a:ext cx="4029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15217"/>
                </a:solidFill>
              </a:rPr>
              <a:t>4.ИНФОРМАЦИЯ ОБ ОЦЕНКЕ </a:t>
            </a:r>
          </a:p>
          <a:p>
            <a:r>
              <a:rPr lang="ru-RU" dirty="0"/>
              <a:t>Результат аттестации по итогам проверки преподавателем контрольной, курсовой работы, или отчета по практике можно узнать в Личном кабинете, не ранее, чем через 1 месяц после сдачи работы на проверку.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356887"/>
            <a:ext cx="1097611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5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90209"/>
              </p:ext>
            </p:extLst>
          </p:nvPr>
        </p:nvGraphicFramePr>
        <p:xfrm>
          <a:off x="8040828" y="-4822770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44061" imgH="3640904" progId="CorelDraw.Graphic.16">
                  <p:embed/>
                </p:oleObj>
              </mc:Choice>
              <mc:Fallback>
                <p:oleObj name="CorelDRAW" r:id="rId4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0828" y="-4822770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10650"/>
              </p:ext>
            </p:extLst>
          </p:nvPr>
        </p:nvGraphicFramePr>
        <p:xfrm>
          <a:off x="478470" y="3269055"/>
          <a:ext cx="4920843" cy="336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576960" imgH="2438640" progId="CorelDraw.Graphic.16">
                  <p:embed/>
                </p:oleObj>
              </mc:Choice>
              <mc:Fallback>
                <p:oleObj name="CorelDRAW" r:id="rId6" imgW="3576960" imgH="243864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470" y="3269055"/>
                        <a:ext cx="4920843" cy="336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5646" y="1701472"/>
            <a:ext cx="427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Выберем</a:t>
            </a:r>
            <a:r>
              <a:rPr lang="en-US" sz="2000" dirty="0"/>
              <a:t> </a:t>
            </a:r>
            <a:r>
              <a:rPr lang="ru-RU" sz="2000" dirty="0"/>
              <a:t> в карте Учебно-методических материалов, например, дисциплину «Судебные и правоохранительные органы»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8399" y="-3606500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КУММ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01263" y="-1893965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скачанном ранее учебном материале Задания для контрольных работ «Судебные и правоохранительные органы»  выбираем вариант контрольного задания согласно начальной букве фамилии студента.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876" y="-4953697"/>
            <a:ext cx="175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Выполняем </a:t>
            </a:r>
          </a:p>
          <a:p>
            <a:pPr lvl="0"/>
            <a:r>
              <a:rPr lang="ru-RU" sz="1600" dirty="0"/>
              <a:t>письменную работу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032" y="-3678508"/>
            <a:ext cx="2492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Оформляем письменную работу согласно требованиям стандарта ВВГУ.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330" y="151412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950991" y="-3956314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4014519" y="-225697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518" y="-5307130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518" y="-4037288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530473" y="-5192102"/>
            <a:ext cx="10864888" cy="926652"/>
            <a:chOff x="539712" y="927001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712" y="927001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712" y="1207322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5DA7AE-E500-4FF2-9B5D-546363F13E0B}"/>
              </a:ext>
            </a:extLst>
          </p:cNvPr>
          <p:cNvSpPr txBox="1"/>
          <p:nvPr/>
        </p:nvSpPr>
        <p:spPr>
          <a:xfrm>
            <a:off x="6217059" y="639432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1. Сайт ИЗДО 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709B44-E4EE-4922-B176-D6F011EEE553}"/>
              </a:ext>
            </a:extLst>
          </p:cNvPr>
          <p:cNvSpPr txBox="1"/>
          <p:nvPr/>
        </p:nvSpPr>
        <p:spPr>
          <a:xfrm>
            <a:off x="7456710" y="639432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Обучающимся 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01F7FA-3081-4713-AA56-EBECAFE99280}"/>
              </a:ext>
            </a:extLst>
          </p:cNvPr>
          <p:cNvSpPr txBox="1"/>
          <p:nvPr/>
        </p:nvSpPr>
        <p:spPr>
          <a:xfrm>
            <a:off x="8865009" y="639432"/>
            <a:ext cx="3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Учебно-методические материалы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CF9CE9D-6AD2-4A12-9DA5-82B9020899BB}"/>
              </a:ext>
            </a:extLst>
          </p:cNvPr>
          <p:cNvSpPr/>
          <p:nvPr/>
        </p:nvSpPr>
        <p:spPr>
          <a:xfrm>
            <a:off x="6306693" y="1272287"/>
            <a:ext cx="5341257" cy="5364653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688D12-9DBF-4429-983D-2A7D809DB7E1}"/>
              </a:ext>
            </a:extLst>
          </p:cNvPr>
          <p:cNvSpPr/>
          <p:nvPr/>
        </p:nvSpPr>
        <p:spPr>
          <a:xfrm>
            <a:off x="6306692" y="1272287"/>
            <a:ext cx="5341257" cy="536465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F28B9C3-4F6A-47E2-B24E-E28088D96640}"/>
              </a:ext>
            </a:extLst>
          </p:cNvPr>
          <p:cNvSpPr/>
          <p:nvPr/>
        </p:nvSpPr>
        <p:spPr>
          <a:xfrm>
            <a:off x="6306693" y="-589468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D296E43-ECEC-4CAA-80B2-F13904E2A516}"/>
              </a:ext>
            </a:extLst>
          </p:cNvPr>
          <p:cNvSpPr/>
          <p:nvPr/>
        </p:nvSpPr>
        <p:spPr>
          <a:xfrm>
            <a:off x="6306692" y="-689012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247 0.946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0078 0.84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6" grpId="0"/>
      <p:bldP spid="27" grpId="0"/>
      <p:bldP spid="28" grpId="0"/>
      <p:bldP spid="13" grpId="0" animBg="1"/>
      <p:bldP spid="14" grpId="0" animBg="1"/>
      <p:bldP spid="29" grpId="0" animBg="1"/>
      <p:bldP spid="29" grpId="1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686799" y="512956"/>
            <a:ext cx="308888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 файле Задания, определяем, что выбор варианта контрольного задания осуществляется согласно начальной букве 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1496299" y="4511234"/>
            <a:ext cx="251609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4885646" y="4544215"/>
            <a:ext cx="326334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856002" y="4444449"/>
            <a:ext cx="271042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3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514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Выбор дисциплины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из учебного плана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 изучению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0" dirty="0">
              <a:solidFill>
                <a:srgbClr val="793905"/>
              </a:solidFill>
            </a:endParaRPr>
          </a:p>
          <a:p>
            <a:pPr algn="ctr"/>
            <a:endParaRPr lang="ru-RU" b="1" dirty="0">
              <a:solidFill>
                <a:srgbClr val="793905"/>
              </a:solidFill>
            </a:endParaRPr>
          </a:p>
          <a:p>
            <a:pPr algn="ctr"/>
            <a:r>
              <a:rPr lang="ru-RU" b="1" i="0" dirty="0">
                <a:solidFill>
                  <a:schemeClr val="tx1"/>
                </a:solidFill>
              </a:rPr>
              <a:t>Ознакомление с перечнем рекомендованного учебного материала по выбранной  дисциплине  в Каталоге Учебно-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i="0" dirty="0">
                <a:solidFill>
                  <a:schemeClr val="tx1"/>
                </a:solidFill>
              </a:rPr>
              <a:t>етодических Материалов</a:t>
            </a:r>
            <a:endParaRPr lang="en-US" b="1" i="0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КУММ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Изучение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учебных материалов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дисциплине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Выполнение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письменной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64402"/>
              </p:ext>
            </p:extLst>
          </p:nvPr>
        </p:nvGraphicFramePr>
        <p:xfrm>
          <a:off x="7651682" y="3596725"/>
          <a:ext cx="4341396" cy="291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1682" y="3596725"/>
                        <a:ext cx="4341396" cy="291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663" y="1057482"/>
            <a:ext cx="478245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учиться: </a:t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алгоритм изучения </a:t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дисциплин ОП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957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54200"/>
            <a:ext cx="10210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Правила оформления </a:t>
            </a:r>
          </a:p>
          <a:p>
            <a:r>
              <a:rPr lang="ru-RU" sz="1600" dirty="0"/>
              <a:t>Письменные работы оформляются в строгом соответствии с </a:t>
            </a:r>
            <a:r>
              <a:rPr lang="ru-RU" sz="1600" b="1" dirty="0"/>
              <a:t>СТО 1.005–2015  - Требования к оформлению текстовой части выпускных квалификационных работ, курсовых работ (проектов), рефератов, контрольных работ, отчетов по практикам, лабораторным работам</a:t>
            </a:r>
            <a:r>
              <a:rPr lang="ru-RU" sz="1600" dirty="0"/>
              <a:t>. Образцы оформления титульных листов, письменных работ можно найти на сайте ИЗДО:  </a:t>
            </a:r>
            <a:r>
              <a:rPr lang="en-US" sz="1600" dirty="0">
                <a:hlinkClick r:id="rId2"/>
              </a:rPr>
              <a:t>https://izdo.vvsu.ru/students/uchebmetod/vo/</a:t>
            </a:r>
            <a:endParaRPr lang="ru-RU" sz="1600" dirty="0"/>
          </a:p>
          <a:p>
            <a:endParaRPr lang="ru-RU" sz="1600" dirty="0"/>
          </a:p>
          <a:p>
            <a:r>
              <a:rPr lang="ru-RU" sz="1600" i="1" dirty="0">
                <a:solidFill>
                  <a:srgbClr val="E03167"/>
                </a:solidFill>
              </a:rPr>
              <a:t>ВНИМАНИЕ! Работы, оформленные с нарушением стандарта, возвращаются преподавателем на доработку без проверки содержания и оцениваются на «неудовлетворительно»</a:t>
            </a:r>
          </a:p>
          <a:p>
            <a:endParaRPr lang="ru-RU" sz="1600" dirty="0"/>
          </a:p>
          <a:p>
            <a:r>
              <a:rPr lang="ru-RU" sz="1600" b="1" dirty="0"/>
              <a:t>Сроки выполнения</a:t>
            </a:r>
          </a:p>
          <a:p>
            <a:r>
              <a:rPr lang="ru-RU" sz="1600" dirty="0"/>
              <a:t>Письменные работы (контрольные и курсовые работы) предоставляются на проверку за две недели до начала сессионного периода, за которым закреплена соответствующая дисциплина с текущей аттестацией в форме письменной работы.</a:t>
            </a:r>
          </a:p>
          <a:p>
            <a:endParaRPr lang="ru-RU" sz="1600" dirty="0"/>
          </a:p>
          <a:p>
            <a:r>
              <a:rPr lang="ru-RU" sz="1600" b="1" dirty="0"/>
              <a:t>Условия представления</a:t>
            </a:r>
          </a:p>
          <a:p>
            <a:r>
              <a:rPr lang="ru-RU" sz="1600" dirty="0"/>
              <a:t>Письменные работы предъявляются лично в ауд. 1221, ОЗОДТ, или высылаются по адресу: 690014, г. Владивосток,  ул. Гоголя 41, ауд.1221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52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9478" y="1823944"/>
            <a:ext cx="4907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4E0F"/>
                </a:solidFill>
              </a:rPr>
              <a:t>ПРАВИЛА АТТЕСТАЦИИ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4247" y="2564148"/>
            <a:ext cx="36885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Периоды прохождения в соответствии с периодами </a:t>
            </a:r>
            <a:r>
              <a:rPr lang="ru-RU" sz="1600" dirty="0" err="1"/>
              <a:t>экзаменационно</a:t>
            </a:r>
            <a:r>
              <a:rPr lang="ru-RU" sz="1600" dirty="0"/>
              <a:t>-лабораторной сессии, установленными </a:t>
            </a:r>
            <a:r>
              <a:rPr lang="ru-RU" sz="1600" dirty="0">
                <a:hlinkClick r:id="rId4"/>
              </a:rPr>
              <a:t>календарным учебным графиком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4246" y="3943890"/>
            <a:ext cx="36885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Аттестация по дисциплине проходит в соответствии с расписанием. Формат аттестации определяется преподавателем (устно или компьютерное тестирование). </a:t>
            </a:r>
            <a:br>
              <a:rPr lang="ru-RU" sz="1600" dirty="0"/>
            </a:br>
            <a:r>
              <a:rPr lang="ru-RU" sz="1600" dirty="0"/>
              <a:t>Доступ в компьютерному тестированию осуществляется в Электронной обучающей среде ВВГУ(на платформе </a:t>
            </a:r>
            <a:r>
              <a:rPr lang="en-US" sz="1600" dirty="0"/>
              <a:t>Moodle)</a:t>
            </a:r>
            <a:r>
              <a:rPr lang="ru-RU" sz="1600" dirty="0"/>
              <a:t>  </a:t>
            </a:r>
            <a:r>
              <a:rPr lang="ru-RU" sz="1600" dirty="0" err="1">
                <a:hlinkClick r:id="rId5"/>
              </a:rPr>
              <a:t>http</a:t>
            </a:r>
            <a:r>
              <a:rPr lang="en-US" sz="1600" dirty="0">
                <a:hlinkClick r:id="rId5"/>
              </a:rPr>
              <a:t>s</a:t>
            </a:r>
            <a:r>
              <a:rPr lang="ru-RU" sz="1600" dirty="0">
                <a:hlinkClick r:id="rId5"/>
              </a:rPr>
              <a:t>://</a:t>
            </a:r>
            <a:r>
              <a:rPr lang="en-US" sz="1600" dirty="0" err="1">
                <a:hlinkClick r:id="rId5"/>
              </a:rPr>
              <a:t>eos</a:t>
            </a:r>
            <a:r>
              <a:rPr lang="ru-RU" sz="1600" dirty="0">
                <a:hlinkClick r:id="rId5"/>
              </a:rPr>
              <a:t>.vvsu.ru/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91312" y="2564148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Пересдача положительно аттестованных дисциплин – не допускается. Студенту предоставляется возможность не более двух пересдач дисциплин, ранее аттестованных на «неудовлетворительно».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1311" y="4060010"/>
            <a:ext cx="4018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 аттестации по итогам тестирования автоматически отображается в разделе Успеваемость Личного кабинета на следующие сутки.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94043"/>
              </p:ext>
            </p:extLst>
          </p:nvPr>
        </p:nvGraphicFramePr>
        <p:xfrm>
          <a:off x="6200781" y="4060010"/>
          <a:ext cx="1068350" cy="107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2575688" imgH="2599490" progId="CorelDraw.Graphic.16">
                  <p:embed/>
                </p:oleObj>
              </mc:Choice>
              <mc:Fallback>
                <p:oleObj name="CorelDRAW" r:id="rId6" imgW="2575688" imgH="259949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0781" y="4060010"/>
                        <a:ext cx="1068350" cy="1078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48857"/>
              </p:ext>
            </p:extLst>
          </p:nvPr>
        </p:nvGraphicFramePr>
        <p:xfrm>
          <a:off x="513307" y="2652314"/>
          <a:ext cx="982373" cy="95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2883049" imgH="2792516" progId="CorelDraw.Graphic.16">
                  <p:embed/>
                </p:oleObj>
              </mc:Choice>
              <mc:Fallback>
                <p:oleObj name="CorelDRAW" r:id="rId8" imgW="2883049" imgH="27925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307" y="2652314"/>
                        <a:ext cx="982373" cy="95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9311"/>
              </p:ext>
            </p:extLst>
          </p:nvPr>
        </p:nvGraphicFramePr>
        <p:xfrm>
          <a:off x="389478" y="3885000"/>
          <a:ext cx="1106202" cy="108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2493085" imgH="2439984" progId="CorelDraw.Graphic.16">
                  <p:embed/>
                </p:oleObj>
              </mc:Choice>
              <mc:Fallback>
                <p:oleObj name="CorelDRAW" r:id="rId10" imgW="2493085" imgH="243998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478" y="3885000"/>
                        <a:ext cx="1106202" cy="108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22361"/>
              </p:ext>
            </p:extLst>
          </p:nvPr>
        </p:nvGraphicFramePr>
        <p:xfrm>
          <a:off x="6200781" y="2604913"/>
          <a:ext cx="1031873" cy="10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2" imgW="2838098" imgH="2879204" progId="CorelDraw.Graphic.16">
                  <p:embed/>
                </p:oleObj>
              </mc:Choice>
              <mc:Fallback>
                <p:oleObj name="CorelDRAW" r:id="rId12" imgW="2838098" imgH="28792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00781" y="2604913"/>
                        <a:ext cx="1031873" cy="1046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89" y="365125"/>
            <a:ext cx="116210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31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4494"/>
              </p:ext>
            </p:extLst>
          </p:nvPr>
        </p:nvGraphicFramePr>
        <p:xfrm>
          <a:off x="6280507" y="-5281953"/>
          <a:ext cx="5754814" cy="471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44061" imgH="3640904" progId="CorelDraw.Graphic.16">
                  <p:embed/>
                </p:oleObj>
              </mc:Choice>
              <mc:Fallback>
                <p:oleObj name="CorelDRAW" r:id="rId4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0507" y="-5281953"/>
                        <a:ext cx="5754814" cy="471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68DC5A-6E16-4EBE-A500-DDBA72E34383}"/>
              </a:ext>
            </a:extLst>
          </p:cNvPr>
          <p:cNvGrpSpPr/>
          <p:nvPr/>
        </p:nvGrpSpPr>
        <p:grpSpPr>
          <a:xfrm>
            <a:off x="548531" y="2188036"/>
            <a:ext cx="4028303" cy="1282322"/>
            <a:chOff x="548531" y="2188036"/>
            <a:chExt cx="4028303" cy="128232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7773" y="2333723"/>
              <a:ext cx="36885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Отсутствие академических задолженностей за предыдущие курсы (для студентов второго и последующих курсов).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48531" y="2188036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E804825-4DEF-4BEA-AD5F-B99553478681}"/>
              </a:ext>
            </a:extLst>
          </p:cNvPr>
          <p:cNvGrpSpPr/>
          <p:nvPr/>
        </p:nvGrpSpPr>
        <p:grpSpPr>
          <a:xfrm>
            <a:off x="548531" y="3747273"/>
            <a:ext cx="4028303" cy="1282322"/>
            <a:chOff x="548531" y="3747273"/>
            <a:chExt cx="4028303" cy="12823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7774" y="3849825"/>
              <a:ext cx="38698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Выполнение обязательных промежуточных видов работ (например, контрольной работы), предусмотренных учебным планом по дисциплине.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48531" y="3747273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7A2A85C-2F71-4992-843B-F11525349347}"/>
              </a:ext>
            </a:extLst>
          </p:cNvPr>
          <p:cNvGrpSpPr/>
          <p:nvPr/>
        </p:nvGrpSpPr>
        <p:grpSpPr>
          <a:xfrm>
            <a:off x="548531" y="5273093"/>
            <a:ext cx="4028303" cy="1323439"/>
            <a:chOff x="548531" y="5273093"/>
            <a:chExt cx="4028303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5417" y="5273093"/>
              <a:ext cx="35814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Отсутствие финансового долга по </a:t>
              </a:r>
              <a:br>
                <a:rPr lang="en-US" sz="1600" dirty="0"/>
              </a:br>
              <a:r>
                <a:rPr lang="ru-RU" sz="1600" dirty="0"/>
                <a:t>договору об оказании платных образовательных услуг (информация о состоянии баланса лицевого счета </a:t>
              </a:r>
              <a:br>
                <a:rPr lang="en-US" sz="1600" dirty="0"/>
              </a:br>
              <a:r>
                <a:rPr lang="ru-RU" sz="1600" dirty="0"/>
                <a:t>доступна в Личном кабинете).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48531" y="5293651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237" y="1682929"/>
            <a:ext cx="6825793" cy="49136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УСЛОВИЯ ДОПУСКА К АТТЕСТАЦИИ </a:t>
            </a:r>
          </a:p>
          <a:p>
            <a:r>
              <a:rPr lang="ru-RU" sz="2400" b="1" spc="100" dirty="0">
                <a:solidFill>
                  <a:srgbClr val="F04E0F"/>
                </a:solidFill>
              </a:rPr>
              <a:t>ПО ДИСЦИПЛИНАМ ТЕКУЩЕГО КУРСА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393" y="126223"/>
            <a:ext cx="11498777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5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3C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Ознакомление с Инструкцией по техническому сопровождению СЭО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0" dirty="0">
              <a:solidFill>
                <a:srgbClr val="793905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Сайт ВВГУ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Переход в раздел Обучающимся -&gt; подраздел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Ресурсы -&gt;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Электронное обучение 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Авторизация в СЭО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ввод логина и пароля)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Выбор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дисциплины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Аттестация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дисциплине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78920"/>
              </p:ext>
            </p:extLst>
          </p:nvPr>
        </p:nvGraphicFramePr>
        <p:xfrm>
          <a:off x="9004300" y="2055245"/>
          <a:ext cx="31877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186953" imgH="4596016" progId="CorelDraw.Graphic.16">
                  <p:embed/>
                </p:oleObj>
              </mc:Choice>
              <mc:Fallback>
                <p:oleObj name="CorelDRAW" r:id="rId4" imgW="3186953" imgH="45960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4300" y="2055245"/>
                        <a:ext cx="3187700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7479" y="1040443"/>
            <a:ext cx="465567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АТТЕСТАЦИЯ. </a:t>
            </a:r>
            <a:b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АЛГОРИТМ ДЕЙСТВИЙ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517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72A8B8-02EC-4E6C-9BC1-1B6D9B76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399" y="1476224"/>
            <a:ext cx="6628108" cy="4188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F2E08-7BCC-4AAF-A35D-10806E967B7E}"/>
              </a:ext>
            </a:extLst>
          </p:cNvPr>
          <p:cNvSpPr txBox="1"/>
          <p:nvPr/>
        </p:nvSpPr>
        <p:spPr>
          <a:xfrm>
            <a:off x="350032" y="2035582"/>
            <a:ext cx="4917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Экзамены/Зачеты студентов проходят в период промежуточной аттестации указанные в </a:t>
            </a:r>
            <a:r>
              <a:rPr lang="ru-RU" dirty="0">
                <a:hlinkClick r:id="rId5"/>
              </a:rPr>
              <a:t>Графике учебного процесса</a:t>
            </a:r>
            <a:r>
              <a:rPr lang="ru-RU" dirty="0"/>
              <a:t>. </a:t>
            </a:r>
          </a:p>
          <a:p>
            <a:r>
              <a:rPr lang="ru-RU" dirty="0"/>
              <a:t>Предполагается, что к этому периоду, студент изучил теоретический материал, указанный в Рабочей программе, а также выполнил необходимые письменные задания (если есть).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28CB0-281F-41E2-8005-399F66DC77B3}"/>
              </a:ext>
            </a:extLst>
          </p:cNvPr>
          <p:cNvSpPr txBox="1"/>
          <p:nvPr/>
        </p:nvSpPr>
        <p:spPr>
          <a:xfrm>
            <a:off x="306750" y="4153055"/>
            <a:ext cx="491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Аттестация знаний в форме компьютерного тестирования проводится в</a:t>
            </a:r>
            <a:r>
              <a:rPr lang="ru-RU" b="1" dirty="0"/>
              <a:t> Электронной Образовательной Среде (ЭОС) </a:t>
            </a:r>
            <a:r>
              <a:rPr lang="ru-RU" dirty="0"/>
              <a:t>ВВГУ.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32" y="623871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306750" y="5203155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 ресурса: </a:t>
            </a:r>
            <a:r>
              <a:rPr lang="en-US" dirty="0">
                <a:hlinkClick r:id="rId6"/>
              </a:rPr>
              <a:t>https://eos.vvsu.ru</a:t>
            </a:r>
            <a:r>
              <a:rPr lang="en-US" dirty="0"/>
              <a:t> 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48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5" y="357456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576075" y="1498353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https://eos.vvsu.ru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9739607C-AE25-40A4-BD3D-8116F727F7CA}"/>
              </a:ext>
            </a:extLst>
          </p:cNvPr>
          <p:cNvSpPr/>
          <p:nvPr/>
        </p:nvSpPr>
        <p:spPr>
          <a:xfrm>
            <a:off x="707366" y="3588588"/>
            <a:ext cx="2484407" cy="2484407"/>
          </a:xfrm>
          <a:prstGeom prst="ellipse">
            <a:avLst/>
          </a:prstGeom>
          <a:solidFill>
            <a:srgbClr val="636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САЙТ ИЗДО</a:t>
            </a:r>
            <a:br>
              <a:rPr lang="en-US" dirty="0"/>
            </a:br>
            <a:r>
              <a:rPr lang="ru-RU" dirty="0"/>
              <a:t>раздел Обучение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8ED8006-E0F9-45EF-BD48-476F4F77CCE3}"/>
              </a:ext>
            </a:extLst>
          </p:cNvPr>
          <p:cNvSpPr/>
          <p:nvPr/>
        </p:nvSpPr>
        <p:spPr>
          <a:xfrm>
            <a:off x="4840289" y="3588588"/>
            <a:ext cx="2673321" cy="2673321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ИНФОРМАЦИОННЫЕ РЕСУРСЫ ВВГУ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B0CCA7A-7A7C-4CD2-85D4-0C9029CD72F6}"/>
              </a:ext>
            </a:extLst>
          </p:cNvPr>
          <p:cNvSpPr/>
          <p:nvPr/>
        </p:nvSpPr>
        <p:spPr>
          <a:xfrm>
            <a:off x="9084492" y="3588588"/>
            <a:ext cx="2673321" cy="26733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Система электронного обучения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4FB5EE9-51FD-47A4-BCBA-A42929F90334}"/>
              </a:ext>
            </a:extLst>
          </p:cNvPr>
          <p:cNvSpPr/>
          <p:nvPr/>
        </p:nvSpPr>
        <p:spPr>
          <a:xfrm>
            <a:off x="3502325" y="43938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736C5CF-8068-4BA7-9714-7B88B1A88A29}"/>
              </a:ext>
            </a:extLst>
          </p:cNvPr>
          <p:cNvSpPr/>
          <p:nvPr/>
        </p:nvSpPr>
        <p:spPr>
          <a:xfrm>
            <a:off x="7763777" y="43511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640367-C05C-4CCE-9F87-26AF7B28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194" y="2150449"/>
            <a:ext cx="1400085" cy="104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7A771-08CE-4626-A170-F5F681382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531" y="2116275"/>
            <a:ext cx="1582835" cy="11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1A6F21-FFA2-40D4-B4E9-31D9D4771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18" y="2098658"/>
            <a:ext cx="1791068" cy="115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" grpId="0" animBg="1"/>
      <p:bldP spid="9" grpId="0" animBg="1"/>
      <p:bldP spid="13" grpId="0" animBg="1"/>
      <p:bldP spid="4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BA7A9D4-8185-4AFA-8CDD-B0E2674DF235}"/>
              </a:ext>
            </a:extLst>
          </p:cNvPr>
          <p:cNvGrpSpPr/>
          <p:nvPr/>
        </p:nvGrpSpPr>
        <p:grpSpPr>
          <a:xfrm>
            <a:off x="761551" y="2227267"/>
            <a:ext cx="6535661" cy="4201952"/>
            <a:chOff x="761551" y="2227267"/>
            <a:chExt cx="6535661" cy="420195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3C7DCD6-0D68-43BB-87F4-F144B885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551" y="2227267"/>
              <a:ext cx="6535661" cy="4201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42F0597-98C3-4A24-8A13-D0FF35D5619E}"/>
                </a:ext>
              </a:extLst>
            </p:cNvPr>
            <p:cNvSpPr/>
            <p:nvPr/>
          </p:nvSpPr>
          <p:spPr>
            <a:xfrm>
              <a:off x="2663146" y="4336624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C31198-D1E2-445D-BA1A-90D8F6D42CAD}"/>
                </a:ext>
              </a:extLst>
            </p:cNvPr>
            <p:cNvSpPr/>
            <p:nvPr/>
          </p:nvSpPr>
          <p:spPr>
            <a:xfrm>
              <a:off x="2622421" y="3933877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44" y="295910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496944" y="1436807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https://eos.vvsu.ru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30870-E2E0-4100-87CF-2A2191F5FC8B}"/>
              </a:ext>
            </a:extLst>
          </p:cNvPr>
          <p:cNvSpPr txBox="1"/>
          <p:nvPr/>
        </p:nvSpPr>
        <p:spPr>
          <a:xfrm>
            <a:off x="9264352" y="2042601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Ввести Логин/Пароль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6EFC6-0BDE-4471-AA43-6C50D49FCB69}"/>
              </a:ext>
            </a:extLst>
          </p:cNvPr>
          <p:cNvSpPr txBox="1"/>
          <p:nvPr/>
        </p:nvSpPr>
        <p:spPr>
          <a:xfrm>
            <a:off x="9264351" y="2682047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Выбрать дисциплину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4AD4D-9A52-47D0-87D5-9F65434C650A}"/>
              </a:ext>
            </a:extLst>
          </p:cNvPr>
          <p:cNvSpPr txBox="1"/>
          <p:nvPr/>
        </p:nvSpPr>
        <p:spPr>
          <a:xfrm>
            <a:off x="9264351" y="3361591"/>
            <a:ext cx="3673881" cy="923330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Найти раздел Аттестация</a:t>
            </a:r>
          </a:p>
          <a:p>
            <a:r>
              <a:rPr lang="ru-RU" dirty="0">
                <a:solidFill>
                  <a:schemeClr val="bg1"/>
                </a:solidFill>
              </a:rPr>
              <a:t>и выбрать ссылку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«Экзамен»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или «Зачет»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382C6-0255-457B-AAE6-0443C3569F19}"/>
              </a:ext>
            </a:extLst>
          </p:cNvPr>
          <p:cNvSpPr txBox="1"/>
          <p:nvPr/>
        </p:nvSpPr>
        <p:spPr>
          <a:xfrm>
            <a:off x="2604837" y="3836757"/>
            <a:ext cx="12901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Smirnov_OG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B4012A-370B-49A5-97DD-7C44D9894B89}"/>
              </a:ext>
            </a:extLst>
          </p:cNvPr>
          <p:cNvSpPr txBox="1"/>
          <p:nvPr/>
        </p:nvSpPr>
        <p:spPr>
          <a:xfrm>
            <a:off x="2613629" y="4301456"/>
            <a:ext cx="18001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************* 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A182CA0-2B6D-4798-8306-F7F585A46A3E}"/>
              </a:ext>
            </a:extLst>
          </p:cNvPr>
          <p:cNvSpPr/>
          <p:nvPr/>
        </p:nvSpPr>
        <p:spPr>
          <a:xfrm>
            <a:off x="1945564" y="5483026"/>
            <a:ext cx="589085" cy="5187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3F70D3-B8D2-435F-88AE-8030E3514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31" y="1959383"/>
            <a:ext cx="5371380" cy="460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E01B7932-EF49-4957-B1E8-90ACA0F8A885}"/>
              </a:ext>
            </a:extLst>
          </p:cNvPr>
          <p:cNvSpPr/>
          <p:nvPr/>
        </p:nvSpPr>
        <p:spPr>
          <a:xfrm>
            <a:off x="3791799" y="2485503"/>
            <a:ext cx="1958370" cy="1267902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3EF410-627A-4F84-8898-241D76E57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76" y="1806139"/>
            <a:ext cx="5531774" cy="485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48D41B5A-F160-419A-8226-4C1DEB50FCC8}"/>
              </a:ext>
            </a:extLst>
          </p:cNvPr>
          <p:cNvSpPr/>
          <p:nvPr/>
        </p:nvSpPr>
        <p:spPr>
          <a:xfrm>
            <a:off x="399393" y="6001772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7A665-EFCA-4E14-B659-5C52EEE604F7}"/>
              </a:ext>
            </a:extLst>
          </p:cNvPr>
          <p:cNvSpPr txBox="1"/>
          <p:nvPr/>
        </p:nvSpPr>
        <p:spPr>
          <a:xfrm>
            <a:off x="9264350" y="4552660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Начать тестирование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BD9581A-BA97-4A53-BAD9-3C58E812B217}"/>
              </a:ext>
            </a:extLst>
          </p:cNvPr>
          <p:cNvSpPr/>
          <p:nvPr/>
        </p:nvSpPr>
        <p:spPr>
          <a:xfrm>
            <a:off x="8764905" y="2101272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C3A7EE5-BAD8-4FAA-B783-C1CEC5551CF8}"/>
              </a:ext>
            </a:extLst>
          </p:cNvPr>
          <p:cNvSpPr/>
          <p:nvPr/>
        </p:nvSpPr>
        <p:spPr>
          <a:xfrm>
            <a:off x="8764905" y="272482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0B14FD5-FB93-4E8D-A3D7-4687F055655C}"/>
              </a:ext>
            </a:extLst>
          </p:cNvPr>
          <p:cNvSpPr/>
          <p:nvPr/>
        </p:nvSpPr>
        <p:spPr>
          <a:xfrm>
            <a:off x="8764905" y="370190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A56EB6E1-0BB5-40C6-85B8-6E4618D14878}"/>
              </a:ext>
            </a:extLst>
          </p:cNvPr>
          <p:cNvSpPr/>
          <p:nvPr/>
        </p:nvSpPr>
        <p:spPr>
          <a:xfrm>
            <a:off x="8764905" y="460923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30E5324-644E-42B5-968D-1212905FF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555" y="1877176"/>
            <a:ext cx="7896778" cy="4660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1C97134E-23F8-4684-96FF-A7AC26CBC1BC}"/>
              </a:ext>
            </a:extLst>
          </p:cNvPr>
          <p:cNvSpPr/>
          <p:nvPr/>
        </p:nvSpPr>
        <p:spPr>
          <a:xfrm>
            <a:off x="3513684" y="5663924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2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ПРОХОЖДЕНИЕ ПРОМЕЖУТОЧНОЙ АТТЕСТАЦИИ ЗНАНИЙ ПО ДИСЦИПЛИНЕ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57" y="1853486"/>
            <a:ext cx="107067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Для оценки знаний студентов заочной и очно-заочной формы обучения с применением ДОТ установлено следующее соответствие количества правильных ответов в тесте (из расчета 30 вопросов в тесте) и оценочной шкалы:</a:t>
            </a:r>
          </a:p>
          <a:p>
            <a:pPr lvl="0"/>
            <a:endParaRPr lang="ru-RU" sz="1600" dirty="0">
              <a:solidFill>
                <a:srgbClr val="793905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12854"/>
              </p:ext>
            </p:extLst>
          </p:nvPr>
        </p:nvGraphicFramePr>
        <p:xfrm>
          <a:off x="678957" y="3515479"/>
          <a:ext cx="107067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3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Количество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правильных ответов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endParaRPr lang="en-US" sz="800" b="0" dirty="0"/>
                    </a:p>
                    <a:p>
                      <a:pPr marL="360000" algn="ctr"/>
                      <a:r>
                        <a:rPr lang="ru-RU" b="0" dirty="0"/>
                        <a:t>Оценка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 – 14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Неудовлетворительно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15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Удовлетворительно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22 – 27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Хорошо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28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Отлично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54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ПОВТОРНАЯ ПРОМЕЖУТОЧНАЯ АТТЕСТАЦИЯ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238" y="2232427"/>
            <a:ext cx="51616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При получении оценки «Неудовлетворительно», студент может пересдать только в установленные периоды повторной аттестации. График проведения такой аттестации публикуется на сайте в разделе </a:t>
            </a:r>
            <a:r>
              <a:rPr lang="ru-RU" dirty="0">
                <a:hlinkClick r:id="rId4"/>
              </a:rPr>
              <a:t>Промежуточная аттестация</a:t>
            </a:r>
            <a:r>
              <a:rPr lang="ru-RU" dirty="0"/>
              <a:t>, а также высылается Оповещением в Личный кабинет студента.</a:t>
            </a:r>
          </a:p>
          <a:p>
            <a:pPr lvl="0" algn="just"/>
            <a:endParaRPr lang="ru-RU" sz="1600" dirty="0">
              <a:solidFill>
                <a:srgbClr val="793905"/>
              </a:solidFill>
            </a:endParaRPr>
          </a:p>
          <a:p>
            <a:pPr algn="just"/>
            <a:r>
              <a:rPr lang="ru-RU" dirty="0"/>
              <a:t>Результаты аттестаций с оценками «Удовлетворительно» и «Хорошо» считаются положительными и не пересдаются.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  <p:pic>
        <p:nvPicPr>
          <p:cNvPr id="4" name="pic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941" y="1926216"/>
            <a:ext cx="5648325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067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81849" y="1271093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1</a:t>
            </a:r>
            <a:r>
              <a:rPr lang="ru-RU" dirty="0"/>
              <a:t>. Выбрать дисциплину для изучения в Рабочем плане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 ( краткий алгоритм )</a:t>
            </a:r>
            <a:endParaRPr lang="ru-RU" sz="3600" dirty="0"/>
          </a:p>
        </p:txBody>
      </p:sp>
      <p:pic>
        <p:nvPicPr>
          <p:cNvPr id="5" name="Pic3"/>
          <p:cNvPicPr>
            <a:picLocks noChangeAspect="1"/>
          </p:cNvPicPr>
          <p:nvPr/>
        </p:nvPicPr>
        <p:blipFill rotWithShape="1">
          <a:blip r:embed="rId4"/>
          <a:srcRect l="29946"/>
          <a:stretch/>
        </p:blipFill>
        <p:spPr>
          <a:xfrm>
            <a:off x="7515172" y="310886"/>
            <a:ext cx="4884385" cy="43815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224665" y="2309904"/>
            <a:ext cx="1551421" cy="1293375"/>
            <a:chOff x="7224665" y="2309904"/>
            <a:chExt cx="1551421" cy="7511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24665" y="2477432"/>
              <a:ext cx="1551421" cy="583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06961" y="2309904"/>
              <a:ext cx="691315" cy="378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1849" y="1704608"/>
            <a:ext cx="751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2</a:t>
            </a:r>
            <a:r>
              <a:rPr lang="ru-RU" dirty="0"/>
              <a:t>. Открыть Рабочую программу по выбранной дисциплине и </a:t>
            </a:r>
            <a:br>
              <a:rPr lang="ru-RU" dirty="0"/>
            </a:br>
            <a:r>
              <a:rPr lang="ru-RU" dirty="0"/>
              <a:t>    ознакомиться с изучаемыми темами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380" y="2328626"/>
            <a:ext cx="7327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3</a:t>
            </a:r>
            <a:r>
              <a:rPr lang="ru-RU" dirty="0"/>
              <a:t>. Приступить к изучению основной литературы, рекомендуемой в   </a:t>
            </a:r>
            <a:br>
              <a:rPr lang="ru-RU" dirty="0"/>
            </a:br>
            <a:r>
              <a:rPr lang="ru-RU" dirty="0"/>
              <a:t>    разделе «Учебно-методическое и информационное обеспечение </a:t>
            </a:r>
            <a:br>
              <a:rPr lang="ru-RU" dirty="0"/>
            </a:br>
            <a:r>
              <a:rPr lang="ru-RU" dirty="0"/>
              <a:t>    дисциплины» Рабочей программы.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47" y="3303110"/>
            <a:ext cx="6763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4. При возникновении проблем при изучении </a:t>
            </a:r>
            <a:br>
              <a:rPr lang="ru-RU" dirty="0"/>
            </a:br>
            <a:r>
              <a:rPr lang="ru-RU" dirty="0"/>
              <a:t>    теоретического материала или выполнении </a:t>
            </a:r>
            <a:br>
              <a:rPr lang="ru-RU" dirty="0"/>
            </a:br>
            <a:r>
              <a:rPr lang="ru-RU" dirty="0"/>
              <a:t>    письменной работы получить консультацию, </a:t>
            </a:r>
            <a:br>
              <a:rPr lang="ru-RU" dirty="0"/>
            </a:br>
            <a:r>
              <a:rPr lang="ru-RU" dirty="0"/>
              <a:t>    обратившись с вопросом к преподавателю по электронной </a:t>
            </a:r>
            <a:br>
              <a:rPr lang="ru-RU" dirty="0"/>
            </a:br>
            <a:r>
              <a:rPr lang="ru-RU" dirty="0"/>
              <a:t>    почте или очно в </a:t>
            </a:r>
            <a:r>
              <a:rPr lang="ru-RU" dirty="0">
                <a:hlinkClick r:id="rId5"/>
              </a:rPr>
              <a:t>часы консультаций</a:t>
            </a:r>
            <a:r>
              <a:rPr lang="ru-RU" dirty="0"/>
              <a:t>, указанных на сайте ИЗДО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EC7F28-F4AE-5E59-BE23-8C9E2E4F9968}"/>
              </a:ext>
            </a:extLst>
          </p:cNvPr>
          <p:cNvSpPr/>
          <p:nvPr/>
        </p:nvSpPr>
        <p:spPr>
          <a:xfrm>
            <a:off x="717561" y="6089495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6</a:t>
            </a:r>
            <a:r>
              <a:rPr lang="ru-RU" dirty="0"/>
              <a:t>. Выбрать</a:t>
            </a:r>
            <a:r>
              <a:rPr lang="en-US" dirty="0"/>
              <a:t> </a:t>
            </a:r>
            <a:r>
              <a:rPr lang="ru-RU" dirty="0"/>
              <a:t>следующую дисциплину для изучения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380" y="4854905"/>
            <a:ext cx="92015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5. В период проведения промежуточной аттестации пройти аттестацию в устном формате или в форме компьютерного тестирования в </a:t>
            </a:r>
            <a:r>
              <a:rPr lang="ru-RU" dirty="0">
                <a:hlinkClick r:id="rId6"/>
              </a:rPr>
              <a:t>ЭОС ВВГУ</a:t>
            </a:r>
            <a:r>
              <a:rPr lang="ru-RU" dirty="0"/>
              <a:t>. При неудовлетворительном результате, подготовиться и пересдать в установленные </a:t>
            </a:r>
            <a:r>
              <a:rPr lang="ru-RU" dirty="0">
                <a:hlinkClick r:id="rId7"/>
              </a:rPr>
              <a:t>сроки проведения повторной аттестации</a:t>
            </a:r>
            <a:r>
              <a:rPr lang="ru-RU" dirty="0"/>
              <a:t>.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6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878322"/>
            <a:ext cx="5816600" cy="4664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79600"/>
            <a:ext cx="657013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Учебный год разбит на два сессионных периода. Точные даты начала и окончания каждого сессионного периода регламентированы календарным учебным графиком на текущий учебный год. Общая продолжительность двух сессионных периодов составляет 40 дней.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течение каждого сессионного периода студенты под руководством преподавателя осваивают учебный материал и проходят промежуточную аттестацию по дисциплинам.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В межсессионный период студенты самостоятельно изучают теоретический материал, выполняют письменные работы, участвуют в очных консультациях преподавателей.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Список дисциплин, закрепленных за предстоящим сессионным периодом, доводится методистом до сведения студентов по окончании текущего сессионного периода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из </a:t>
            </a:r>
            <a:b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плана к изучению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29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69325" y="145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Основные правила обучения во ВВГУ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6" y="1362224"/>
            <a:ext cx="718844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УП и календарным учебным графиком сроки освоения ОП. Аттестация по дисциплинам текущего курса должна быть пройдена в пределах (не ранее и не позже) соответствующего года обучения;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логику и последовательность освоения дисциплин ОП. Не допускается «перепрыгивать» с курса на курс, приступать к изучению дисциплин старших курсов до момента положительной аттестации по всем дисциплинам текущего курса обучения.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календарным учебным графиком и ИУП виды, сроки и периоды прохождения практик. </a:t>
            </a:r>
          </a:p>
          <a:p>
            <a:pPr lvl="0"/>
            <a:endParaRPr lang="ru-RU" sz="1700" dirty="0"/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Мы рассказали Вам об основных правилах освоения образовательной программы в вузе, их соблюдение  - Ваша персональная ответственность и Ваши 30% успеха. Залог оставшихся 70% - в желании и умении обрабатывать большие массивы учебной информации. </a:t>
            </a:r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До новых встреч, будущие выпускники ВВГУ!</a:t>
            </a:r>
          </a:p>
          <a:p>
            <a:pPr lvl="0"/>
            <a:endParaRPr lang="ru-RU" sz="1700" i="1" dirty="0"/>
          </a:p>
          <a:p>
            <a:pPr lvl="0"/>
            <a:r>
              <a:rPr lang="ru-RU" sz="1700" i="1" dirty="0"/>
              <a:t>С уважением, руководитель ИЗДО ВВГУ 		Кезина И.В.</a:t>
            </a:r>
          </a:p>
          <a:p>
            <a:endParaRPr lang="ru-RU" sz="1200" dirty="0">
              <a:solidFill>
                <a:srgbClr val="79390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7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0" y="1878322"/>
            <a:ext cx="5816600" cy="4664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878322"/>
            <a:ext cx="60536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Знакомство с </a:t>
            </a:r>
            <a:r>
              <a:rPr lang="ru-RU" b="1" dirty="0"/>
              <a:t>Рабочей программой</a:t>
            </a:r>
            <a:r>
              <a:rPr lang="ru-RU" dirty="0"/>
              <a:t> дисциплины (</a:t>
            </a:r>
            <a:r>
              <a:rPr lang="ru-RU" dirty="0" err="1">
                <a:hlinkClick r:id="rId3"/>
              </a:rPr>
              <a:t>см.КУММ</a:t>
            </a:r>
            <a:r>
              <a:rPr lang="ru-RU" dirty="0"/>
              <a:t>) с целью понимания предмета, объекта изучения дисциплины и ознакомления с перечнем основной учебной литературы, рекомендуемой для изучения по дисциплине;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Изучение базовых учебников, рекомендованных преподавателем в Рабочей программе дисциплины из фондов Библиотечных электронных баз.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Изучение электронного дополнительного учебно-методического материала в </a:t>
            </a:r>
            <a:r>
              <a:rPr lang="ru-RU" dirty="0">
                <a:hlinkClick r:id="rId4"/>
              </a:rPr>
              <a:t>ЭОС</a:t>
            </a:r>
            <a:r>
              <a:rPr lang="ru-RU" dirty="0">
                <a:hlinkClick r:id="rId5"/>
              </a:rPr>
              <a:t> </a:t>
            </a:r>
            <a:r>
              <a:rPr lang="en-US" dirty="0"/>
              <a:t>(</a:t>
            </a:r>
            <a:r>
              <a:rPr lang="ru-RU" dirty="0"/>
              <a:t>на платформе </a:t>
            </a:r>
            <a:r>
              <a:rPr lang="en-US" dirty="0"/>
              <a:t>Moodle)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из </a:t>
            </a:r>
            <a:b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плана к изучению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91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87266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97" y="276283"/>
            <a:ext cx="569570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из </a:t>
            </a:r>
            <a:b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плана к изучению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828497" y="1417180"/>
            <a:ext cx="3312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ebas Neue Bold" panose="020B0606020202050201" pitchFamily="34" charset="-52"/>
              </a:rPr>
              <a:t>На примере направления </a:t>
            </a:r>
          </a:p>
          <a:p>
            <a:r>
              <a:rPr lang="ru-RU" sz="2800" dirty="0">
                <a:latin typeface="Bebas Neue Bold" panose="020B0606020202050201" pitchFamily="34" charset="-52"/>
              </a:rPr>
              <a:t>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17059" y="363661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Bold" panose="020B0606020202050201" pitchFamily="34" charset="-52"/>
              </a:rPr>
              <a:t>1. Сайт ИЗДО </a:t>
            </a:r>
            <a:r>
              <a:rPr lang="ru-RU" dirty="0">
                <a:latin typeface="Bebas Neue Bold" panose="020B0606020202050201" pitchFamily="34" charset="-52"/>
              </a:rPr>
              <a:t>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71303" y="1189703"/>
            <a:ext cx="5321231" cy="510294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E79DB9A4-271C-44DB-B983-27D5CC0BF5BB}"/>
              </a:ext>
            </a:extLst>
          </p:cNvPr>
          <p:cNvSpPr/>
          <p:nvPr/>
        </p:nvSpPr>
        <p:spPr>
          <a:xfrm>
            <a:off x="8117457" y="3057832"/>
            <a:ext cx="1863305" cy="970704"/>
          </a:xfrm>
          <a:prstGeom prst="ellipse">
            <a:avLst/>
          </a:prstGeom>
          <a:noFill/>
          <a:ln w="44450">
            <a:solidFill>
              <a:srgbClr val="636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9F61E-A89F-4BCA-B91A-1A21A73A84DB}"/>
              </a:ext>
            </a:extLst>
          </p:cNvPr>
          <p:cNvSpPr txBox="1"/>
          <p:nvPr/>
        </p:nvSpPr>
        <p:spPr>
          <a:xfrm>
            <a:off x="7304308" y="363661"/>
            <a:ext cx="54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Bold" panose="020B0606020202050201" pitchFamily="34" charset="-52"/>
              </a:rPr>
              <a:t>Обучающимся </a:t>
            </a:r>
            <a:r>
              <a:rPr lang="ru-RU" dirty="0">
                <a:latin typeface="Bebas Neue Bold" panose="020B0606020202050201" pitchFamily="34" charset="-52"/>
              </a:rPr>
              <a:t>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E3C52-0960-4D03-A70A-5D681AE900F2}"/>
              </a:ext>
            </a:extLst>
          </p:cNvPr>
          <p:cNvSpPr txBox="1"/>
          <p:nvPr/>
        </p:nvSpPr>
        <p:spPr>
          <a:xfrm>
            <a:off x="8534805" y="372128"/>
            <a:ext cx="3377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ebas Neue Bold" panose="020B0606020202050201" pitchFamily="34" charset="-52"/>
              </a:rPr>
              <a:t>Учебно-методические материалы</a:t>
            </a:r>
            <a:r>
              <a:rPr lang="en-US" sz="1600" dirty="0">
                <a:latin typeface="Bebas Neue Bold" panose="020B0606020202050201" pitchFamily="34" charset="-52"/>
              </a:rPr>
              <a:t> </a:t>
            </a:r>
            <a:r>
              <a:rPr lang="ru-RU" sz="1600" dirty="0">
                <a:latin typeface="Bebas Neue Bold" panose="020B0606020202050201" pitchFamily="34" charset="-52"/>
              </a:rPr>
              <a:t> </a:t>
            </a:r>
            <a:r>
              <a:rPr lang="en-US" sz="1600" dirty="0">
                <a:latin typeface="Bebas Neue Bold" panose="020B0606020202050201" pitchFamily="34" charset="-52"/>
              </a:rPr>
              <a:t>(</a:t>
            </a:r>
            <a:r>
              <a:rPr lang="ru-RU" sz="1600" dirty="0">
                <a:latin typeface="Bebas Neue Bold" panose="020B0606020202050201" pitchFamily="34" charset="-52"/>
              </a:rPr>
              <a:t>КУММ</a:t>
            </a:r>
            <a:r>
              <a:rPr lang="en-US" sz="1600" dirty="0">
                <a:latin typeface="Bebas Neue Bold" panose="020B0606020202050201" pitchFamily="34" charset="-52"/>
              </a:rPr>
              <a:t>)</a:t>
            </a:r>
            <a:r>
              <a:rPr lang="ru-RU" sz="1600" dirty="0">
                <a:latin typeface="Bebas Neue Bold" panose="020B0606020202050201" pitchFamily="34" charset="-52"/>
              </a:rPr>
              <a:t> </a:t>
            </a:r>
          </a:p>
          <a:p>
            <a:r>
              <a:rPr lang="ru-RU" sz="1600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352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3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3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3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3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354947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Выбираем рабочую программу по дисциплине</a:t>
            </a:r>
          </a:p>
          <a:p>
            <a:r>
              <a:rPr lang="ru-RU" sz="2600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00498" y="1168276"/>
            <a:ext cx="5321231" cy="117329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зрыв: 8 точек 3">
            <a:extLst>
              <a:ext uri="{FF2B5EF4-FFF2-40B4-BE49-F238E27FC236}">
                <a16:creationId xmlns:a16="http://schemas.microsoft.com/office/drawing/2014/main" id="{B1B08166-3459-4B96-B78F-DD6EE97A0F27}"/>
              </a:ext>
            </a:extLst>
          </p:cNvPr>
          <p:cNvSpPr/>
          <p:nvPr/>
        </p:nvSpPr>
        <p:spPr>
          <a:xfrm>
            <a:off x="9036347" y="1377118"/>
            <a:ext cx="196769" cy="206229"/>
          </a:xfrm>
          <a:prstGeom prst="irregularSeal1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EF3CA10-CDF3-41F8-8119-D59EDA5820CA}"/>
              </a:ext>
            </a:extLst>
          </p:cNvPr>
          <p:cNvCxnSpPr>
            <a:cxnSpLocks/>
          </p:cNvCxnSpPr>
          <p:nvPr/>
        </p:nvCxnSpPr>
        <p:spPr>
          <a:xfrm>
            <a:off x="7654242" y="1377118"/>
            <a:ext cx="3273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23818A3-EC2D-4418-AF63-635A18117F55}"/>
              </a:ext>
            </a:extLst>
          </p:cNvPr>
          <p:cNvCxnSpPr>
            <a:cxnSpLocks/>
          </p:cNvCxnSpPr>
          <p:nvPr/>
        </p:nvCxnSpPr>
        <p:spPr>
          <a:xfrm>
            <a:off x="7642666" y="1560197"/>
            <a:ext cx="365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0318A62-B998-4E2B-8492-8AE594F5299C}"/>
              </a:ext>
            </a:extLst>
          </p:cNvPr>
          <p:cNvCxnSpPr>
            <a:cxnSpLocks/>
          </p:cNvCxnSpPr>
          <p:nvPr/>
        </p:nvCxnSpPr>
        <p:spPr>
          <a:xfrm>
            <a:off x="7654242" y="1735872"/>
            <a:ext cx="1194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1C646-67BA-403B-9711-2284A6BB767E}"/>
              </a:ext>
            </a:extLst>
          </p:cNvPr>
          <p:cNvSpPr txBox="1"/>
          <p:nvPr/>
        </p:nvSpPr>
        <p:spPr>
          <a:xfrm>
            <a:off x="6455259" y="2733490"/>
            <a:ext cx="4773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Рабочая программа по дисциплине отвечает на главные вопросы: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темы дисциплины необходимо изучить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учебно-методические материалы необходимо использовать для подготовки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Где взять учебные материалы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Bebas Neue Regular" panose="00000500000000000000" pitchFamily="50" charset="-52"/>
            </a:endParaRPr>
          </a:p>
        </p:txBody>
      </p:sp>
      <p:sp>
        <p:nvSpPr>
          <p:cNvPr id="3" name="Стрелка: вверх 2">
            <a:extLst>
              <a:ext uri="{FF2B5EF4-FFF2-40B4-BE49-F238E27FC236}">
                <a16:creationId xmlns:a16="http://schemas.microsoft.com/office/drawing/2014/main" id="{FFA4C71D-258F-446C-B4D8-398545ECF49E}"/>
              </a:ext>
            </a:extLst>
          </p:cNvPr>
          <p:cNvSpPr/>
          <p:nvPr/>
        </p:nvSpPr>
        <p:spPr>
          <a:xfrm rot="1419596">
            <a:off x="6217978" y="6923496"/>
            <a:ext cx="474562" cy="707302"/>
          </a:xfrm>
          <a:prstGeom prst="upArrow">
            <a:avLst>
              <a:gd name="adj1" fmla="val 36619"/>
              <a:gd name="adj2" fmla="val 981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787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0534 -0.794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26563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1413291"/>
            <a:ext cx="4853277" cy="521188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418318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рабочая программа по дисциплине</a:t>
            </a:r>
          </a:p>
          <a:p>
            <a:r>
              <a:rPr lang="ru-RU" sz="2600" dirty="0">
                <a:latin typeface="Bebas Neue Bold" panose="020B0606020202050201" pitchFamily="34" charset="-52"/>
              </a:rPr>
              <a:t>История государства и права </a:t>
            </a:r>
            <a:r>
              <a:rPr lang="ru-RU" sz="2600" dirty="0" err="1">
                <a:latin typeface="Bebas Neue Bold" panose="020B0606020202050201" pitchFamily="34" charset="-52"/>
              </a:rPr>
              <a:t>россии</a:t>
            </a:r>
            <a:endParaRPr lang="ru-RU" sz="2600" dirty="0"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E60EEF7-FC51-432F-B028-92570F616A5C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D7451E-9A45-4041-BC5A-F53B5CA73976}"/>
              </a:ext>
            </a:extLst>
          </p:cNvPr>
          <p:cNvSpPr txBox="1"/>
          <p:nvPr/>
        </p:nvSpPr>
        <p:spPr>
          <a:xfrm>
            <a:off x="6207535" y="804994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Темы для изучения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7A868-6341-4F8E-B55E-BF307106B11B}"/>
              </a:ext>
            </a:extLst>
          </p:cNvPr>
          <p:cNvSpPr txBox="1"/>
          <p:nvPr/>
        </p:nvSpPr>
        <p:spPr>
          <a:xfrm>
            <a:off x="6207535" y="831340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Список рекомендуемой литературы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B2EC0C-DD42-4954-9126-5625DD84B9BC}"/>
              </a:ext>
            </a:extLst>
          </p:cNvPr>
          <p:cNvSpPr/>
          <p:nvPr/>
        </p:nvSpPr>
        <p:spPr>
          <a:xfrm>
            <a:off x="6408420" y="1847850"/>
            <a:ext cx="4655820" cy="266700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3CE33E9-A266-40B7-A574-43567A243A7E}"/>
              </a:ext>
            </a:extLst>
          </p:cNvPr>
          <p:cNvSpPr/>
          <p:nvPr/>
        </p:nvSpPr>
        <p:spPr>
          <a:xfrm>
            <a:off x="6408420" y="2110349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8814EB-135D-4F31-ADD5-A93D08958537}"/>
              </a:ext>
            </a:extLst>
          </p:cNvPr>
          <p:cNvSpPr/>
          <p:nvPr/>
        </p:nvSpPr>
        <p:spPr>
          <a:xfrm>
            <a:off x="6399226" y="2447925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29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18" grpId="1"/>
      <p:bldP spid="19" grpId="0"/>
      <p:bldP spid="20" grpId="0" animBg="1"/>
      <p:bldP spid="5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4294608" imgH="9582707" progId="CorelDraw.Graphic.16">
                  <p:embed/>
                </p:oleObj>
              </mc:Choice>
              <mc:Fallback>
                <p:oleObj name="CorelDRAW" r:id="rId4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Список рекомендуемой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литературы</a:t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751257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дисциплины </a:t>
            </a:r>
          </a:p>
          <a:p>
            <a:r>
              <a:rPr lang="ru-RU" dirty="0">
                <a:latin typeface="Bebas Neue Bold" panose="020B0606020202050201" pitchFamily="34" charset="-52"/>
              </a:rPr>
              <a:t>«история государства и права </a:t>
            </a:r>
            <a:r>
              <a:rPr lang="ru-RU" dirty="0" err="1">
                <a:latin typeface="Bebas Neue Bold" panose="020B0606020202050201" pitchFamily="34" charset="-52"/>
              </a:rPr>
              <a:t>россии</a:t>
            </a:r>
            <a:r>
              <a:rPr lang="ru-RU" dirty="0">
                <a:latin typeface="Bebas Neue Bold" panose="020B0606020202050201" pitchFamily="34" charset="-52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745978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Доступ к учебной литературе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290113" y="1291741"/>
            <a:ext cx="5321231" cy="125526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5CD9B3-C5F7-468A-BA61-232AD500F526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723C29-08CC-4C9D-A64C-FF9A946FB458}"/>
              </a:ext>
            </a:extLst>
          </p:cNvPr>
          <p:cNvSpPr txBox="1"/>
          <p:nvPr/>
        </p:nvSpPr>
        <p:spPr>
          <a:xfrm>
            <a:off x="6455259" y="2733490"/>
            <a:ext cx="50280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Все студенты </a:t>
            </a:r>
            <a:r>
              <a:rPr lang="ru-RU" sz="2400" dirty="0" err="1">
                <a:latin typeface="Bebas Neue Bold" panose="020B0606020202050201" pitchFamily="34" charset="-52"/>
              </a:rPr>
              <a:t>ввгу</a:t>
            </a:r>
            <a:r>
              <a:rPr lang="ru-RU" sz="2400" dirty="0">
                <a:latin typeface="Bebas Neue Bold" panose="020B0606020202050201" pitchFamily="34" charset="-52"/>
              </a:rPr>
              <a:t> имеют ПОЛНЫЙ доступ к российским электронным библиотекам: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Образовательная платформа «</a:t>
            </a:r>
            <a:r>
              <a:rPr lang="ru-RU" sz="2000" dirty="0" err="1">
                <a:latin typeface="Bebas Neue Regular" panose="00000500000000000000" pitchFamily="50" charset="-52"/>
              </a:rPr>
              <a:t>Юрайт</a:t>
            </a:r>
            <a:r>
              <a:rPr lang="ru-RU" sz="2000" dirty="0">
                <a:latin typeface="Bebas Neue Regular" panose="00000500000000000000" pitchFamily="50" charset="-52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</a:t>
            </a:r>
            <a:r>
              <a:rPr lang="en-US" sz="2000" dirty="0">
                <a:latin typeface="Bebas Neue Regular" panose="00000500000000000000" pitchFamily="50" charset="-52"/>
              </a:rPr>
              <a:t>ZNANIUM</a:t>
            </a:r>
            <a:endParaRPr lang="ru-RU" sz="2000" dirty="0">
              <a:latin typeface="Bebas Neue Regular" panose="00000500000000000000" pitchFamily="50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«УНИВЕРСИТЕТСКАЯ БИБЛИОТЕКА ОНЛАЙН»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ЭЛЕКТРОННО-БИБЛИОТЕЧНАЯ СИСТЕМА ИЗДАТЕЛЬСТВА «ЛАНЬ»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«РУКОНТ»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25A5E5-164F-401E-A1B6-B6941877553B}"/>
              </a:ext>
            </a:extLst>
          </p:cNvPr>
          <p:cNvCxnSpPr/>
          <p:nvPr/>
        </p:nvCxnSpPr>
        <p:spPr>
          <a:xfrm>
            <a:off x="8702040" y="1752527"/>
            <a:ext cx="22479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78349A5-E774-4FBF-9AE9-63CE1449B8B1}"/>
              </a:ext>
            </a:extLst>
          </p:cNvPr>
          <p:cNvCxnSpPr>
            <a:cxnSpLocks/>
          </p:cNvCxnSpPr>
          <p:nvPr/>
        </p:nvCxnSpPr>
        <p:spPr>
          <a:xfrm>
            <a:off x="6356199" y="211447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0C02BB0-9463-4680-A1A5-471CCABE01C2}"/>
              </a:ext>
            </a:extLst>
          </p:cNvPr>
          <p:cNvCxnSpPr>
            <a:cxnSpLocks/>
          </p:cNvCxnSpPr>
          <p:nvPr/>
        </p:nvCxnSpPr>
        <p:spPr>
          <a:xfrm>
            <a:off x="6356199" y="247642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0400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00364"/>
              </p:ext>
            </p:extLst>
          </p:nvPr>
        </p:nvGraphicFramePr>
        <p:xfrm>
          <a:off x="5107910" y="1971467"/>
          <a:ext cx="6706404" cy="444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7783200" imgH="5139360" progId="CorelDraw.Graphic.16">
                  <p:embed/>
                </p:oleObj>
              </mc:Choice>
              <mc:Fallback>
                <p:oleObj name="CorelDRAW" r:id="rId4" imgW="7783200" imgH="5139360" progId="CorelDraw.Graphic.16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7910" y="1971467"/>
                        <a:ext cx="6706404" cy="444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595013"/>
            <a:ext cx="10976114" cy="70038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Доступ ЭЛЕКТРОННЫМ ПОЛНОТЕКСТОВЫМ БИБЛИОТЕКАМ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2578" y="1637561"/>
            <a:ext cx="5380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получения полного доступа к ресурсам полнотекстовых библиотек студенту ВВГУ необходимо пройти регистрацию в каждой из них.</a:t>
            </a:r>
          </a:p>
          <a:p>
            <a:pPr algn="just"/>
            <a:r>
              <a:rPr lang="ru-RU" dirty="0"/>
              <a:t>Важно! Условия регистрации в каждой из библиотек отличаются, поэтому необходимо предварительно</a:t>
            </a:r>
            <a:r>
              <a:rPr lang="en-US" dirty="0"/>
              <a:t> </a:t>
            </a:r>
            <a:r>
              <a:rPr lang="ru-RU" dirty="0"/>
              <a:t>ознакомиться с правилами каждой из платформ.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FB8AE82-FB75-4157-B0C9-B808285501F4}"/>
              </a:ext>
            </a:extLst>
          </p:cNvPr>
          <p:cNvGrpSpPr/>
          <p:nvPr/>
        </p:nvGrpSpPr>
        <p:grpSpPr>
          <a:xfrm>
            <a:off x="5294555" y="1752600"/>
            <a:ext cx="2744545" cy="2933938"/>
            <a:chOff x="5294555" y="1752600"/>
            <a:chExt cx="2744545" cy="293393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D5753B70-ACBC-4AF7-9733-38D48C28F69E}"/>
                </a:ext>
              </a:extLst>
            </p:cNvPr>
            <p:cNvSpPr/>
            <p:nvPr/>
          </p:nvSpPr>
          <p:spPr>
            <a:xfrm>
              <a:off x="6362700" y="1752600"/>
              <a:ext cx="809625" cy="2762250"/>
            </a:xfrm>
            <a:custGeom>
              <a:avLst/>
              <a:gdLst>
                <a:gd name="connsiteX0" fmla="*/ 0 w 809625"/>
                <a:gd name="connsiteY0" fmla="*/ 0 h 2762250"/>
                <a:gd name="connsiteX1" fmla="*/ 123825 w 809625"/>
                <a:gd name="connsiteY1" fmla="*/ 19050 h 2762250"/>
                <a:gd name="connsiteX2" fmla="*/ 809625 w 809625"/>
                <a:gd name="connsiteY2" fmla="*/ 2762250 h 2762250"/>
                <a:gd name="connsiteX3" fmla="*/ 714375 w 809625"/>
                <a:gd name="connsiteY3" fmla="*/ 2762250 h 2762250"/>
                <a:gd name="connsiteX4" fmla="*/ 0 w 809625"/>
                <a:gd name="connsiteY4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2762250">
                  <a:moveTo>
                    <a:pt x="0" y="0"/>
                  </a:moveTo>
                  <a:lnTo>
                    <a:pt x="123825" y="19050"/>
                  </a:lnTo>
                  <a:lnTo>
                    <a:pt x="809625" y="2762250"/>
                  </a:lnTo>
                  <a:lnTo>
                    <a:pt x="714375" y="276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C9AD833-ED42-4BF9-81F2-F0E223D65908}"/>
                </a:ext>
              </a:extLst>
            </p:cNvPr>
            <p:cNvSpPr/>
            <p:nvPr/>
          </p:nvSpPr>
          <p:spPr>
            <a:xfrm>
              <a:off x="7305675" y="1790700"/>
              <a:ext cx="733425" cy="2733675"/>
            </a:xfrm>
            <a:custGeom>
              <a:avLst/>
              <a:gdLst>
                <a:gd name="connsiteX0" fmla="*/ 0 w 733425"/>
                <a:gd name="connsiteY0" fmla="*/ 2705100 h 2733675"/>
                <a:gd name="connsiteX1" fmla="*/ 590550 w 733425"/>
                <a:gd name="connsiteY1" fmla="*/ 0 h 2733675"/>
                <a:gd name="connsiteX2" fmla="*/ 733425 w 733425"/>
                <a:gd name="connsiteY2" fmla="*/ 0 h 2733675"/>
                <a:gd name="connsiteX3" fmla="*/ 114300 w 733425"/>
                <a:gd name="connsiteY3" fmla="*/ 2733675 h 2733675"/>
                <a:gd name="connsiteX4" fmla="*/ 0 w 733425"/>
                <a:gd name="connsiteY4" fmla="*/ 270510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2733675">
                  <a:moveTo>
                    <a:pt x="0" y="2705100"/>
                  </a:moveTo>
                  <a:lnTo>
                    <a:pt x="590550" y="0"/>
                  </a:lnTo>
                  <a:lnTo>
                    <a:pt x="733425" y="0"/>
                  </a:lnTo>
                  <a:lnTo>
                    <a:pt x="114300" y="2733675"/>
                  </a:lnTo>
                  <a:lnTo>
                    <a:pt x="0" y="270510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DB2B45FA-9194-42B6-9540-1069DE074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4555" y="1971467"/>
              <a:ext cx="1134820" cy="253430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E752B2C5-BFEC-4AA1-98DC-2AC9B3307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434" y="2209800"/>
              <a:ext cx="1058386" cy="2383040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D05813F-33FD-40CA-8299-199F5E55B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784" y="2400802"/>
              <a:ext cx="1001470" cy="223019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3E3A2CFA-ACD2-4BE4-A773-A074795B5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990" y="2644623"/>
              <a:ext cx="915745" cy="2041915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A0D4E922-D7B4-481A-B5F2-9A8877C2CEDA}"/>
                </a:ext>
              </a:extLst>
            </p:cNvPr>
            <p:cNvGrpSpPr/>
            <p:nvPr/>
          </p:nvGrpSpPr>
          <p:grpSpPr>
            <a:xfrm rot="656309">
              <a:off x="6447080" y="1799515"/>
              <a:ext cx="1302180" cy="2715071"/>
              <a:chOff x="6504230" y="1780465"/>
              <a:chExt cx="1302180" cy="2715071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C4B9A5AB-0D7A-4EF8-95EB-D0B68E4D9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4230" y="1780465"/>
                <a:ext cx="1134820" cy="253430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D07C761B-3F50-44A1-B53A-F2BDD34C4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0109" y="2018798"/>
                <a:ext cx="1058386" cy="2383040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14D8633C-AFFE-468B-A80D-A342B146B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3459" y="2209800"/>
                <a:ext cx="1001470" cy="223019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FC612A17-F6B9-422B-8652-E29CE0F5F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0665" y="2453621"/>
                <a:ext cx="915745" cy="2041915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2FC2A6A-1103-46E4-B8AB-A7F6B68D7DF8}"/>
              </a:ext>
            </a:extLst>
          </p:cNvPr>
          <p:cNvSpPr/>
          <p:nvPr/>
        </p:nvSpPr>
        <p:spPr>
          <a:xfrm>
            <a:off x="766651" y="1245689"/>
            <a:ext cx="4063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F15217"/>
                </a:solidFill>
              </a:rPr>
              <a:t>ВОПРОСЫ РЕГИСТРАЦИИ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24D5E47-5817-41FD-B9F7-9892A1B68AB1}"/>
              </a:ext>
            </a:extLst>
          </p:cNvPr>
          <p:cNvSpPr/>
          <p:nvPr/>
        </p:nvSpPr>
        <p:spPr>
          <a:xfrm>
            <a:off x="762754" y="3376610"/>
            <a:ext cx="5716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Важно! </a:t>
            </a:r>
            <a:r>
              <a:rPr lang="ru-RU" dirty="0"/>
              <a:t>Условия регистрации в каждой из библиотек отличаются, поэтому необходимо предварительно</a:t>
            </a:r>
            <a:r>
              <a:rPr lang="en-US" dirty="0"/>
              <a:t> </a:t>
            </a:r>
            <a:r>
              <a:rPr lang="ru-RU" dirty="0"/>
              <a:t>ознакомиться с правилами каждой из платформ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https://lib.vvsu.ru/library/databases/</a:t>
            </a:r>
            <a:r>
              <a:rPr lang="ru-RU" dirty="0"/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4FAA733-C90C-48C2-A61E-C44C401FAD93}"/>
              </a:ext>
            </a:extLst>
          </p:cNvPr>
          <p:cNvSpPr/>
          <p:nvPr/>
        </p:nvSpPr>
        <p:spPr>
          <a:xfrm>
            <a:off x="762754" y="4797030"/>
            <a:ext cx="4270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всем вопросам, связанных с доступом к внешним полнотекстовым библиотекам  можно обращаться к сотруднику библиотеки Ни Анна Александровна </a:t>
            </a:r>
            <a:r>
              <a:rPr lang="ru-RU" sz="1600" dirty="0">
                <a:hlinkClick r:id="rId7"/>
              </a:rPr>
              <a:t>anna.ni@vvsu.ru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Тел. 240-42-49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6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9054FCC-2178-48CA-B0FE-2254FF625D90"/>
  <p:tag name="ISPRING_SCORM_RATE_SLIDES" val="1"/>
  <p:tag name="ISPRING_PLAYERS_CUSTOMIZATION" val="UEsDBBQAAgAIAE0Ulk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VYik/Hjuc2zTMAAO5fAAAXAAAAdW5pdmVyc2FsL3VuaXZlcnNhbC5wbmftfHtUU9f2rn142motfaD4AFJFhQBCASVEQnJ8oigiIAQ0kFMjUCuPJhEhEBJPW2sVSEReYoBUEakEkwIqBDCxWtiSkKTWAmICKCGJ8orJFkLI6yaoR9vTc8e993cf447hH4yQvdde35xzzTnXN7PXWid27wpeMG/pvDlz5izYvm1zxJw5c2Fz5ryV9u7frFfe5U68Zf14gxgRvHEOW+z42Prl7aQNoRvmzKmnzzd+Ptf6/b2vtsUS58z54Jbt7w0g7ccDc+Zgv9m+ecOezPjx/jh63UGSczKlkHqUenTVkY87N4QfOd+Xe14T/fVP4dveXRQTgri2ZXgx8ObKN0+8R7jx8SLtys1HxpbPaygsOLbp5o3vNvzj/U3JvPcuDOqSOdkEya3u3v44liG+vxuAOo2MqFiVtRMtW9PFkdcHvvJRBKNm7rTbUZ58k6umWgylPEO/+k2rhHMQflWsnWllZoL4kCIxOjrQptMcmcNjn2AvoQhifnJc8Z3tyhxd6EyXkABazIOWfamzV77CVveSv6FXzT5hF5olgpHV2YMe6NluZejH6wZ3X55t2KwuYixTMOss36CmvyE42eUyV1mv3miskcm2LT+CNHq+Yf1aGaRQbp1XDz5Mes/67clYfwhXrxV6YxcF6fdeVnHGPX/hTbd7x5PNIJMqQvNnugmBuxrlSWW9kZNEoeTuoQXWpx6UCESqyuyJoRrqTI03ZaSGMjLkShly9bquzlF7NOV0HSlhQPS3g72QT8/ZxVFMk1jLZC7KeAvl2SRfG0gpIcU5qV0SkuKTYmHe71j7y8xLvSwr33EGE1Xy9d3uBE5To4xsMQxa7kdRoQHFjKbR2GKGOqu3tYhhUzNMtp27BAqLrFVMuSI1J4Qp35GkMnMZU18mVPSp+tUUXbvEJJPELZVuZr8takhmphDH8G1jKIdLuDj2alMn09gpVDdiaSgI8XZOouHL/pT7UalmtcXE9+b0OA5ChCIEOtZ/WOXXo3CRWIawxtzelH2XIQ2WGN3jMOqMlhJZl6ivl4l5uLhrQl1sJTGwhNOXWMdMAwKOkyx6BIGXEVeHyiX4NYEGRHwYjkTh0FW+FnZSv2bdIm5O0Xhj3ARu7JM+5Gg0R+SIM8du5km0eBq0v9EUMEVuG7kaIIY1qYhODakyXdvgbifibS3LeTQGhWqSUzoajB/QgNPM0ETxPf8tTwMSu9CNKgPeXFVXqYZJlZm4fmO5WIfyXtbUmJMhhh+51qkB4I50m5Ht2iuKGKRbTFiX/uwKnL0vrh8zZ1hkuAeTJuacvDSGYiPyxgrHV4wqV3zaFLzhtIlIxQ3iP8Dx6yV1HqjUu2wCSDXSLZoW35VNwaQzqhXt+yvlRT/gcqY6xxHYKlnX4HhXS33cAT5+LDlwMIwWVKlzTPOKcVGdenNtUyN2CiJMi0il0aUSAx28rc8fvNp6pVXWBZ7tDXHeVyLic6Lg6yxsNKe+fiKz7rYOPOSGBXOm9l33b+w3ztAc05DH2wYiVtPAbe8FUCjdh3yE++NLUjo0K5rCSDkZ9PQ6ptqVnhJfwvVj7qtkkkXyzmvyDB9ARPwMkjFWmsCtACGjYLpM7EPYxXViMXXpYrjVxHBnO6thnE/u84ABDONtxnR49LD7Oa7xe03OyaNj2Yj4AwzuTwIfYqDBSVgcvm34yESa17Lv6gfxpAMGlljuP+4Oi/yuK+HzSkCTI2gPo2gLOZdz7Qv4Jik/hxR4LFggQtRAP1Lt9yOU11OvOaGqYqeWAGWlSfzwH612CgTKJbpmc3OKeB1WldCXSHHMSMnglvl+RggUKgd72WMj8Tg8InrYYE8DG8jW8RmLZ/TBRgHJaqtpSujErkPrAIHOh72yq8XqM0pBWzIyfngKylF7qp1HySj4Lsrf9OtLRNVyT6nTjik5XgUUqXwkd6cpt0efTN9rYWYcViEozjipfMqWCH6V7eXCSxeCLW2XdukLUhJJfta4yR6gnJlP59rfRkad8ClRmJW//WOxQaT6THA+mdpNkl10OnZvetsMxnzx+6WKz3k06aZ59PBoxdR0s97tx8SqGEcpzdQRVdkHk164By9h4KT4bEcq5uBZtYtBDNkHGdWeaUDQfVSf9aiOnLxHHjbFdAwUVygSK+lt33VI1tqMYIynv4lfzDkuvxbcPUOmkheIOKyJq2UKPSn/5meGYYOnZMYzkPcBbgB57GGbF92UiYxF0hy4OYLRQCEdEOtwsT2qe/o4IUmRdCodxJXpnDooYIMcD2C68MRsBL3qlLgeXKxF0ZSGznEWZUB+rx+uygR5fcpMts0qu2V9gzJH7Xc59g7BfTUte6Ha7xBp98C/BaUZgwuKc5QwLXiNWwHTdJuiDIpQitjbMOzTNTpxk7bRs/22ZqS9aEfVqbYRgSi5UEqqjAxRHkpXJM77RdN4u7ceWyJB1+bL89Sg31Lp1lS6fLPYW7jfK1CVAq6jpyWjeug54GTmVVlcX1SqUuMorJFVUrFgdg6iVNNaqUBf7xiyBUrVt8u0Z5cKW3oTp0Qz5cSShJzZZFL1lXC8auTqmQQALKP/yx6VkNFma3CoY0oS+pvVsqTJGMIgMNhudQ2DkyScp4QLzbh+Tb1iyngPaMBnp4txjHpPPgSQWyeOG5vwKkXiSXrRkqqi9SM9igWU4Wlc7IRr2jAQtatAKne/7HjI3h2Xk2dSJsCPDDwAyJCMhODl/qX0W25mQiA6xpnz1c4l682LEqecqofr3UQ8cPBO17UqRGcvd63IJFIk0vws5Y0mDSIJnMGP4bHhxQxuxcaDiJ7WKyxZl1pbXycxifkcVgMrO9+JvlBOAQ59YZ8K+rCzUmjqRi9VBUePFAJwWg5AabTGQ3wV2KDPLJDWtPEa27LrYpmAj5opzzeIZWVJdz6TXPiRlk3eGYuqvKVPqhxXAtdmSBwxXOXPEY7LNbYp7lwzSPCLQCjys6/lytg9+fS9tHR44sAVSXV0SYLB/h1QoxxalTYG+IDpbfWS+kQuv+iDWNSgOo47utEzYX9SEYXEjohQkpwsARK3QJW1L/eLn3UhoVtUQ195wYiBo2DOAX74t0qDnPt+1Q8IARLXfw+lGImhRnGXkHaC6ltx92JTaUMpt21K6+OQlTtK8qWk1I7Rc1n5TlQdaNKsW1uaUmAiQEAQCTlUB1EVK+RHnMN4ENXHVY9Y8bmx/j12oGa/bHBs/WxKOFSiiAHVkTTYRKAQ4OGk9XGC7m58UtUTUb0Kl8jHr0o+INXX0xPkUwFH0sUkkaNwIpmKcLZRF/umiNT44IE9qgWHJ1dnxcPmsbb5+PAv0ZMLYROxsCl4CaoApsaZ8P2NDVWyupLgeTe4Z/IQvSBouqIl3tYoP/ZVnteuF0K+dlIoUwQgIt6OpUIkoAU/aZaezf3pXFbKwO/pEpVXnKqe3dX4aDqmA6TclVe2QGzY/lKBKHJYXoiO8/H3znab2Mfl5hLAz5ccw15N/TGeYXcn3dnDRpKo/UKCX/X2kOPktWBm1EUC+GUcqexjTezCE9yZsVrWIZbC7mfcGlhrr3LTBdnbc+YcPT4ej+W+N0uwFipW2z6ffAqF2SjS0Xe2P7uB2CYItX0+2BCROsu27E4TPrF9Zp4aeOJK1bo6zPIuu/wXV58RlBvfzCJYZ5aV//Md/3UXP4lUSB03F43NmRzaNzjTc+z7bYkbEjcmblrnFz37xI1FTH1XkhfPYlKjLq3dvNmM9V3m61Lbdyd8FmCfUYE1KwqXbto8DBQuCRfRaLN49zZuPlD85ZHDz7tYsYK1p7Gqahb52ocfxVafdXJ6Bn/s+9vu3WOP3GxqHF2zeXP0pcTg4FldkpevaAhZF7h+VqF/zP+oIOol6Pff10W8hvq/AHXqeEEaBWQ4QEyPgr0HtCVNmKy7jIHDmg4YTxPfCc8HhVxluQLxSl8T1IiPkRYjmHAuk6koX1iuKnjZNcEC3pzvXaR4uOkUsfQ489UbRAjqa0ocXBepHcr1RnJX6Za/VGrYXOO+AHKasbpdCTV09r+iu8ziKLx5XLl6SbsyVFfYGvpSW66lLPdmrHmLthRL0XdGS7w4bVqBgrtHtbhXhEkeOIDiGl7R0sDkPmH0N9nudtbfa5ugNLi+Cq+KmVmgW9MN73CPqidVmA5gXxrytiksytiesyOddkdRu99v2HzhVen2tGNltl7R1R7+mybC/uqx8ISo5O9kzD8IUzudaygZcZSfGbVnLNe5/tES5iFe9XrgDLH/P6K5wKD/Ca1AduXe+1zUKz6iQ0VpHGaVg7Yn3jZtf9WEl07ym9MuiTUH/99c94nPfHiMoD/519ZxgVc/KDIUvupEkQup+MGIClye7Mp/utXF3f4z9K9NGqBsmVvz11hVgvR5u/6D2aJiF5YTqH+IgNoh74l9tcQ8r7j/hBWjqP068q+HCF+x59/EwD2GkZ9WQXIa2hslud68mEocBgb8uQMJZjpoM6wT85Xgj9a0BsLxRxeX/FunKibVDMy7dXyFihIS8eeH9A/eQcUsOm63QRznTPkDCoyvF+Vai3S2p526sZz4p/u3toXczGiTOyWcyIQoMAsZqsLXqfmvoNLjKXpFrjWL5pcOPL0Ii2tTrEnjPv3ZjvKkc9EK+is+c0HsBiu05eDSQf7T33aUbkninURcfGUg1xO58CReFuiB1Qvarc6RScoeLkbHczHMdGJDXIkdOFNUY0vf2H2lhsrCFM59XW2XFCjv1tCkKpm2eSuBApoB1aeKtJKkVjluO81AT+kgOfl5s2jwibSVKj/UxTrm/Md4VGwJzgnCN2a+NMq2iqL4KK5eRpRcj36awCiqIGpzpgIXfRVrtmZ5TMmXwKQEZTEq8I0TQWqSRDFeYM/E9bchha3DyIacCSLFsRc+0GYK6Cj3XLYqrUck2XCyXRPgAiBLmKBZjjnNqgTl+rzxwvIM9sWKps56AGRwSBRAvqNAT7O62FV5HjP36asm3XqnRHtocfW9bdc6tQWYh2dWrBFu5fr7OnwPn4hhDnkDFYXq4OVnhtbMHS4nDy4kQJ8QqJ2Zji5WKe4hVacA4k5nrPMhAvkDWieePtqYjODVLZM81mCClQlVRY6dxGKQ2bREQg15hMNn7xRXtYSRcl61RfgVxaG8iDUJ2HSFsvnrz0Y7KC6xMIcvwJkx1Dze515GGhCiNZHbcFr8aPgZ56brYk2HP7iQTtxKOjM8mvnB1gh2Imner5ppZZfkoTGGrvLx9V4mCT89HhnvrBP6gI4H+puZcNLOPtf2xJM9I0jF5Kuqs93vKxu8pHlSaCfbfWXk+fzx0yRTwIDb+Hf15sy6lYMZx2RkLyCFQ2yTieGKgKgGnntmoWzXpTMGiOJhG7JdRcbK612rPnVWMT18GykD1oJnquoeopI6daK2XMSTIyN4HW2c31+FpB3r2yaoD+/J36+OeZLA91y2vdMf+V1F12hkgxNqNdJ17oCR/nClvPYXd7n7HQ192BECpNNKx4nlcpIrdF3kB7QuepBUrKvokqAJxnfJPfkNvp0aMCfPUCmh1i07Lcc5ogplEmOBJbxOTH/c/Efw2t88FDEhN8LF+fu9Vz3APErg1+3Yig/AbgjgSHo1+Cl36FAtvxN+8jouwlkshdigYdckOAFXlPCgPs9J8nNzkAOT1EUaw1mtZLW2IrFYb2xMES+X6G9rfGgEv84jxLKz40qDBMfUFa//Qzh20SK+yz9PSPYz4ysKPIUtLJpP3ptec7/ghUEdwJaVCpnbe+BkrUdQpFEEoJbGOqUNHMFcKuP0IZtUK2CqMoUL9BOcY6BuXQ9EktSzsDwW5essx+ymqUgrdbBKvnzhj6Q6EAcBCpGvTBwTBE+z8sJuxvyuonQ9UslCBEe40SbRq7bERX2cyMT9M6NCXnEWL+O+Hcp2/wh0tLpgShKil7jB/RUXvd2/au79dKFIejtUIEoqMESkWgugV6YtLy4Bb84uJkYonTjJ5PsXfqmbd1cmyXGz46w/jghuinsqGL/4mky/hrqxyFonNlX+7rBiBaqy6/uXl5kGmcqLMn0Lgrzk82+FopQ81ci8Pi3O4IEXxB9+xG0uf69sQXdXTPj/WJ36v6PU7VahLPrcNLJ8mYNNA6/O7iWScLJeiOVNjyWh9iFrYBoNnWocsr1saPc2D3nHZxmkgxSNEsYvO7RYEku2qsab/r0GGYUExp4bevslaI1q9tVML2/qqpYbp78+aAjaolyTPbpvMCvWHi2BZT83vO31B/LSo+GDoIpqVimI5GIHLFnT8D1r3vrKePZQXWXGROUzaw+1DpomCr/cleqiP5M1iYAoToa2K/sNj4JRe5EW2ZoXhJ/CBmEBoG45y5cmLX5TTzc/oguYb2S8GNompnHB3RGusxb/tPZ7eapxlGriCJlvvbiv+VBbzCErhhSlVv2tKuoPdLa3e3DaCNwxpPId1PQGPcaOP3WIH13ylSzf+E1ot+Sfrc+VznzXRg8zZ6tArdp1NRQOmhhWGiNUq3FIi15SKslArohb+JXsMmbNPhOiedkz/8o9fgrDLVvhd0x5So3Nelztuk/Gx0zeeWp/JUrf0S/obuiWfNN67jmE2xJIKMR5IxIskxjvgeOQj7OOGG9tNDy3ZerZojwbuTiE3o3UyYgO3m1Pbo7OA2SVnIZyp9xOMiazTjiOsxWsRYZ8ei16lN1iGfPznZJoWHU9WFesccgBq8NQRyKZ7juaRjMthkEqKU9NVgWG0Sh4TbV3zuOhOHVWLz3FMMLixLMlvfIWzM8BEZctT2tQpgPj7e1q84Sad60txDzxmNzmHotK8xtET4Uhp+rp1ycMyai0UnAxnN16ArMu0IJoDnyuP2Ol4q5R88SeUSCFBgVv5Z5Jh74TvGEJsELrpM4EDo3WrsCPBapLDUsNjr2rqs446lBifAZXj6ZOojnZbJTxoV1ptVTg9k5kojLpw6obXQ0kKXamGtuCQRI831Kd94GXVBFJe4sZINxoVlvMCpOTBIoFGuqYaqJjmn0JNBJoSGZ2qcpBBpGMgGkmMviGdJTdxPMYH1pNkmQPEGOnq0+V+4VcKgh/X5ywn0fnfu9o+Wz3vF8wpjIpcfvZPQpljH+IEMeF09ax374sToqKZ/dgYWDwXZBzBF0tTW8bT0nL7tfx9Qy+ftg5nrruwDzgQB1TeGvxFrmbDxBVWMDaVFjPdoe1EvD2JSAF7wkDdNAQFRBVzMD1ue1qNfBpmKBAi5kIe55XYJ3TATP1OxHKGK/VenNzGnJ1eYL+7MceTZE/iOElDDluDF6K71ZpyB0k2vkrHrDGlJAeXCpL5ggJtVij8XpDcmBUSOdKibQN0X5geGpaL5475LYo+OCZlI4WTcFTzaSXQFQuDAAw3fC0DE9Y8AbGx4cRJTVrYMTJZFp7/7P0sg8Dk7sLYxQx21bjBkl99d92FZ/xSUJGiz8neyK3xKSj5AiV/LBC6WnI+3r8mkCkufNUx9NdT+g78gmRsAoX8gu32REdT2OtC4af4eAYXNnOg2fycMNnYqOLi6JoqxKvYrsUykwKkQ36+5Qyqt4O7QgeLLTKAPro5IeOSmuehUVzasSntI+/Kq7vJ28ZjvE/eVuT4RcZnRi7B71fPFcZg2JP1AlE4SHKkTsFbNnOc2XyPFz1VxW9qBRu2XDV4zCw4Onn9mQXPcXrPWBhqf6LLCuFOpLYWi/CpNJYqMb+6X0VsT1W/xmUle+427ydS5Kt7mhJRlFgYAxtlGboL6JfHAx6ln7a0/0sLkiAnwtPGkgVz4pS8FSA2Un7DZ/M9D1cdDGKC2ePkR9Xl1Z6PhaKwuOVZ+Qhvzmq/YUiCWWqMaFzaq3y5lfGqr/LQwB3mz0cjyWG3NE0rW+s87C6hma9QkneotTEVN1wrD50bRm6eCCRW8b6gtX7ZtPzBIYvHHYH7Ck2EVzb/xE1L7HP7YNCfJ19GfTj4/X99TccpRIqAMak0vhAWYoqT64cvR3jz1S5bU1rlRlz+dO5DQeyl0JNWyOm8+k/0Oksuyp7R/Tfaed9hGDONWZCbFQE7bBi/1VsnmGn1tR8/rCXN678kNiljPP+dRHBD30nmjM3lf4idDq7T0GNK9Dwi9O5RV9vn/dzeIDz/F/rsSdv2UfJDbiOYEnwCTjNATiPrxP6NJrcXFX0s4DbVkB7oKi0z1XYEcUAcZ06nKFGFDioFzd80UrDdJ5ReVY//EzAs/+2L9HoSW8fal5PtC8FCERMfVnem2uBbUpcfhdkB0Rq120LIly5OoC+mA4tK5WMplbJ8oxvhYGjR6XVzx3nYEd3QSO+engaueWhUedfWO+15cBJiWxXAalrelrvthBMH8s2BhhjYNiDJKftV3NosJArUi9Y5O7oVdL0PJYvvZOrFAB6d3FRGWBS0f8JsY4pxRoKbFk50fPTtIhUZTmw8CzOoJG5ynFPb8Vk7FNctHrL88mqHbq988xGPOYY3LckKDfP1xfLGm7bekLvedrDmXV6fPVW+JKoE52T1ycvp63B2sk+eP4Ud5hXyui8S15bIdVZp+Y2cuiTp8+Tgur08d2pzpatqyTR7KOX4z9BPPfLY2PC6eCcZpR1MjT/SI578oKcNMAsWqxZ2HBA3ncb9Y+o616ZL1hPHyOMOnM3obOjUWPzCsXo1zUvamsTSSodiF6UgljGnPm9RtD7t5rI51zabJRSDWnC0/lJcitdSNPff3D4RXdMdDyp2rMv03/APNVUylmw63nsnkoqtJKfioQ7VqChXO8Sjt2uf7E1uNL243s7i8PL0nAlOezyZR7/4mQsrUlNtQz5MfU74a9QNS+qvpQaK/4/RQZzvVDTP9t58TT5aZi2mRGWg5WzUD8oL2u7Bi6VHLq+45WGVI0DFa8ZT6MahgyDFnPhqhWEXZ2HAjmatp7Wl1I8Ou3RunnY2Jh1Gf3y2nmZPcnxGQW0i3BQXLwt/35WncxTLW6wLc7Bz9T55vctXKg24PzsQ84XvAShBcBHs+o8+TQ9PPWkzGJbuNKaqVeUelMMTVTDOub0L65eSEOfBNm33+nVlmpjN9bU3W4Y0PFydW2qoGqqTm3uL1zznFi8c0l4t4iBnb7pIGhYRSgu+x4RR2hPFAjbLiJNj8OwFNTp3/zQaYn9rih9p+sODu2FsIhQrv44dfp4qULgA8XxnlZ7B+l3bd4VOk/EbisXSroP7Zo1MWJbXOVFWdegKTD+XFnDqi3C8iKvTWx/RiF/SYC3cNx+PbFjcFmXNvzBgVa9egFl/BCWePXH8jikdSTiKStzePvBM22r2cTJi6/gxsatKVGr+G8EnCz13LHkrBS6IpjWHjpPIDf3rW4PZdvnr5TmS+HxIT/om1eoTrXFa1tiFeul0BfqXlIo3dbQO7uL5fMaikqgq1VvHja7ZbN5O6Fw19GtB+FTksEpxGpdgXVa3VUPVS19ZsxH6fCrsp0nYouhsf5I50qtplnUhu2BoEICS8u6zS7cFj9AMHUyFN6bx6/py/HMMd6Kl1PnYRa+GArr0+Wcn8r9sJfKJqGfqi50OQobKObAMihUtaLmPnWl1Ep5qUmRYrjeJFHPaKhv5g1f9Z33a1Qn54UP1JQwuoH2YDj8NMtLRb/gCl0JUKAJykkoQUm/hDa4xvr3KBA0y7aC2/CEolJ9BZPzoGt0Dae0Lje5N+7hpX91U8SAfhJ50XFHOzkPMVd4m1yceFoKzjjirHkZtkVBPnYfbynQQz4R9OK77APBKTif6yjKcduoOLeK38uNyCo6U8F+sOe5A5dGCkRF34ILS1ygLiqC76odbH/hNX2WZ3xHiyfEoLznwvVdc0x1D3Wa1OroPQoEyyKf5L3pJwT0eayQYoZ2d6FHJTD6acfop5yCUfvy2fB6sGGEEMIl7dv+RqGHR+tNfHLjfa8lUtqFXx2tHPFE+Y4Oy9uLFYmpSX0+L5prPYWhH3Er8r4Ga/f7/ZdDC0F7ERi5hMhh/OYXbhyfM9mda414aRjvkwLizng56XLGy0xyR2EtIH5ut63yErJajoJFvZnxo3H/v1bM0Xpr1UrUQMy3qM3TaMsINs7YSJ2SeA1Yi8g37TDxQlKo6mpF7/Qrj7SQrbHbmgkyBskaIyh5K8n9z9lQ+0878g+em46Cp3uzSl/KFIe5+h590x+MdfhSyIcPEOmvWLfa/e9Hwd9firultHbOCb4GZv5bEnuGSxxoeQUnYuGnBdrRUaxlfdIIDmKI0RNVbX/qayOXNFDEoEe+KkbtmyuLGCprVgt43fh149eN/5cbS7BGOdVI9x4wKmHYAXEvdvoYdro+ZeJmY8vgo5eZ6fyOqKPfEsC2ir2pF88YbGtGsa2nDMOuKJIGZVFZjD6Q6RvvCMYzZm4HIwmaS2E5I0NoigLthTRr6NgB9rXWFMkIpepVVhb1xscCEXgkhFvmOyExj0m8eFNXOXHWpvCQApLM/1h8l7Cy2D5fTu7oLgpEsAzjfyFMRKp5hmOZUfTW/tQmSBeIMHPXl1Q/XZaAZU908biD9Ug0jZbTEfUDV+sz2mE6wB8R/DpW6LGd3uQCiOrZLSvWAcKc4dpu/T3AIxLQlu+45qTyZ+pGKMTW9cqUv9A+SDQo2/nwyD5F4skuzIL1J7vC/0Yb55nG07BedDJKwCMzTR0tY8wLnuV0lPAIaCbiz6zQ1npENCbzOOF7tpbUnBJpD3iGLQ90jqQ5yWNYBtE43gz6pG369wEb5xUx5PI+XD/GnKDHvL315A1MX0CaA3R75LfKKbKxry0sPdAwPNUWduFoXUmwL3ttKG1UflHHUAPd59BO4J4/JOh5p3anVjYZrEXQoXnCZFgePUUiXSDPLPD1G6SbgpcHQPzQ0crR+g8r0pIYdRIKQMxPRq+h69etTa0Z61r4Y593B/xAf/oEbNTaufxMU/VfjCNTINKn7RYrx78Lf1e86vMLu63VPQcwEbIxOfCpJU0qj2DwahamL9V4/U6fxrFjFKpbZ5n/CMYdRFxDdNSrA5Qpj//d3v22mvp9IKowGEhxSRhwm2pQu60CdPLa9mQ/zg5NqZqY7fX+8bpl6I00ebD4sjsscoV4y/4peOWhPBNAWgBNUBmWcGo8hVM4UipWR2kcN2JouIESr1cmwj1zt7nBJFIrq4ZORqygqSO78vkZpMMy/4gB0dx49smdelheetVKRyEx29EDq8rZP1bKAbVjpft9DXmszYCZWFZmoqnWD2M6NIS82/hgzdLYUk5sySTOIAOsFtMVfH1kDLZMirz816CtF8Zyv+yHt4xo3GfvBV9+rjoUpobMzp5/P/fC+b4l+EF6nSHrVEcO/3skO2/kdo6P/rsJoTBIzb9DMwggfuR149eNXzf+7zW+IBsmmy7zJ5sEzEDV5Veznm3Fg/DjtwO8/1RXvAWZ/nvst3NUqziTXn+i28TJ1eXctg5wr/ol9v5ilKER1TpdjNUXN9i/4XzN9vMF9v9gTVEzjDLVWH4p+6Ts5avVoaILxpmZXr64bOYegJwadl2j7X2Jgw+ZpQ9Q4CVpD1hlzfgXZUW4l5DlHyuUpMhUgc9LaXedmDWq4swr6JtnOQdh50tLRp6XIdIEofCXr27boeGplTDFRcdXJZwdtkjaa7Fei/VfFqsJ2JvK0wo8wlJNk+O2QA7jtbYOI3naYg5CPzFke+NIIYxSqv/0FKOEAX00AFbqMM8WQ9kW+aQf649aYmh7cnO+A8T44B3vcTd7joAoCcrQ/LbDO25RHjenAnhyZfuJGWuRjR1ImgjUZUP+ZBEpVJE4T0AOjS2VQgPQ2+vLIrwNikO8sIf6utNEyKpDJzviOnPyDf3hP1ae/pO2lVO4x1U/YhKKGC5QfQdFn2UNZNtb2Jm9S6aHcr3jvcKs9OuN2OJj3KASgDwIjVLRq5NMUVtGA3b11Nx20hUYmJIMR29FyjVJA7lCQkKwC4pugjMHMA+XAumtEX+S865V/wfsbCv3FRTl+SArK/MSbO+qsa0VB0wauRxsgV1/HMpJQc1rLwj/MDFuSnJNjnuCI52O8AUqdBWFCpBEz2vwE3YEiwrDU5UGhJX7hZOVmvzhM9xBjWNeHnhbK2+J+5NzjB+0svr2AIdjcQ1xITfIoZ1W9tVd2Ikxr4L+TcXyUa2YjElcDZ1P7AqPEW//qGyjT5mEJEM6e3TiaxXbS2rWOjVxsj5Qpss11XNE+nzWLlUeGD3rVY6zXhV4VbbzcQC7vG0Xbe6D5lq8uF6GoKBKT0XpYRO4gdQDA5TkUgK+qBoYLxwJcJEvBqTwRB5EqfoCURl+JVFvXKzN6VnVLZcW/2lkdkFhRMXn7JttnYPfls+/URBVVsZaDAR3FnLz6gT88kj2tZ2as1Ki1kerF4gcPaRdkCjUalU2QnybzJbXK3iNZN79wxRZLAy74KwCxN3GCUmrZp366DezTg1bAwuuh1ucBLe1RVnohZXEztIDFty5TE9Y5DZnIR9v9GQKJfLgO0RalVuXfywsBJCldamyEKUFYzCa32m1apyYjbgW/o/VVWPlvQlSvHMs0nlQYyyeXZjwzqwKqdZK78OdGzKKCF4J/ZoqpQvIf9NZPz3ptjq4gWz1n18dDXke3oX2VLBF5ly9/7QUF9c1VzENHFUeiC12TOIxNQFKg6BBkzORlMxUwFX1XkIlcEpR9Q+ndpVnggrzrjrkT5EaBtrNCxIihB7L1CsAVnQhAjkbfjc+eR7aOpdnJjg229ruqqwL4Kr4ZdCm0j9Z3/lLLjSj9HUifS3W//9iQWFwrGWSb+51RR0s4O96vcTrNdRrqNdQr6FeQ72Geg31Guo11Guo11CvoV5DvYZ6DfUa6pVfFdNyRveFjVgRIWGJm19eluRMEB1su1WYvy9escLiXbag7KN/9ZdiW5UbT1YFDpIikr7/HoMRf9v13ZeJdW7/xd1d/yMbxH5bZjs1L372bBXE2v+NAOsvyYwdMB5eE8gHAx34Myx+lsa2021IlEYBrxeCAr0CQeR1y2dbH+nKCe/uLq9C9ExfHpy5vGwyrM/fkGdi4Zi5CF7rmCoVk0qxbUrLtK09rxzLKQZFJPTsSWtHa8Bj3uSHA/FzmnbM1CDsukE/ob/d5X2tC/SmZjFIjIR5wVBPz9kVu2YOKtpYwFtjPhZIm3TabuASOinQztqBtHi+IFWeI4JnqrMH9yGDG5Mjxw2Lh3XD17z/3obn6nczFOUZk5lHWzN60WTVvd4lNPFbNpEVQycd4jPPkdO0MVGSu3X3VT6damFKfBFRTmhcf+n4+SxEmBxkWoztEmOXBNNm1AoVM4LZw/ImYN6GX1yReFK57WC/32wLr3svq46YfoYYfz4kyeCJUXQ6ediFY3IcmGRnxJEnWdicfl5v30QLEFBLgTWobXvhemkwS+oB6ZhfjwIvMsRntMqCxX6qIG9+aCB7mifu7nsu5V1cd/ZpoC6rMrEbSQ+lpNWqlPYC0SfVn848Zpof5zJnLjFbGvasD3nvbA5NGBlT/WBnZxHO9EuY8Zf8eZGpq1GNiEESG5TVTAu1RUflqiVQJOsmR2oTpWUkw8WgXCzP7FutK0iHq+2ZsZVAoSFogn/fCxBoiLJkP3UGY0Lr3r5cF96v6yLZjlCsNJp+GTHdxqGD0I1fMoHV6ti0UXWaOyys6LQbttVDSSOky9LZgrZOH26ZURahFAkpWleq9irLQcWUYAIuvu2owDbFNbGJ3eqtUxW5E8mFKUQeXE2SItia7LKItfxNrHHtOulwfX8CN/a6s3pj+qAVp3V3v846Ql57dAvmzPlqmbZ+PzWpMToIaxPBDRLGqWQyIlKR1Qz7gqrNrB4RIaEf8wU+u/bjNOP7LGYC+7yo14jYCr2f0nt5FDPZipdlICXkil4Rfc3cL04Ku4/0N0j3/Bmr1qhMMydyTenPMZ1B1MnGiGeQI02U0SaB6tHqIkbYJfdGd+7pVLKRW+gB0tCLCDZYr/l0lLD2zNi11gmfxH51xyWF8qv+8dqEpktZQc7XLSY1f7oQpS/MRceTFMMbOS3q2KuSuB8nsqPHIxUHT4p+nFhmHfuD15/+tkOR/aF572S5qDbHuRFllqO8mDWjWYkKpU9vnG5tLQBeqfVl+VLtp9259ydiNuNbX4A7KRJ1rZrFAtHsbrrp30p5T4e7zb36/kFTP0FaPMJL6kZ6oCt2RKyhz/4PlM84dtUa/mZNFkuxZm1pkzHwTbvYybZZYCNSoavNYrM3cfVFtb6jXxhd/LpblqPVCrVHvAo3Wu61akgjuDdqFIlim/rT6T51FNguE4NxK70pO1qR+Ld7LA5vZriYgie1thBAHMRwT9HiqTa77J01tDuXWb4j4jL/S9IeXRBrCq60bRdK0OxLyY7rzrHGACLfWGF1uXcsYc+kaa3RGxgCUc3hCgLRPqK7ZXF7Is2v69iiJo+EwUxKpDbfY1mj5xa52xmA71sphS4HiXut486yytRA8cIB6u2pSXq3CCIFHBzv4ib2fdn6MLaYUYXY2eKxEMRPwpnmpzXCIeuQ9OENLON9jul+AjfAl7NskM55ZjUXUrIL/HiNHnV+VrxydyqkPkuNjyNBSnX7QEO5TNwwEjRwz1w7H9Uxc+7+ajW3dRKP2IVJZ/aGB2VY3Wd0fWXSsI9z076gDBD0XYZiaIjwpQb0aKXSdKh8RgcrZoRB+e+zVvjO7XU76w7tpbXczK0pZG6Zx0dI9OsdcqAfsJgbSiTov8df7f+y/441iiN20uT5X68jDMDNMTCLs9IQ/sUR6QL4BHlMGn3dmbhQuW3e9S8ZD2sd59+xqgBeC46jSUVYj+4cSW3OaXz7iFE27GKoMb9zviXNmlAjjdbMclDPk6/umOsFvdnRINvVkDrg37HFVb/eO+zzDCOYuB2pKdXxwWtguy96YQ7oOi+4FuSyR/SMKAMm2Hlf8cj+c6zK1oc6qkXn3Qvxo/jLVYSue3yBkRgURZHUquqsc/QEZjLL0fLPTurmFq2X5ddfy99Xvj8hp/50ftb0saX1vJm9l2whQTS6UcxVDGAp2vROZvUzEWUdfBqlkEBsc3A0DBvqvdTLwXjfuUkhLW3BjgkqzNOE1gOOLlJaeuNKgwqjTbpz2hCTSlOtdHhXgQFcLTRrcMgW4OJon8j1wvE6Se8BhPete9QD8bor6NStfxCQO4LyumX0GV/5zdX7XrWGyijD+3EdMyOHqm0xG7aqWnmpPfFZhjg5EgSEio7djymRdtbvdHT4JW9ST4mnrkW+UUogeC7bktBT/f5l9n5HAKIO5axnMn6s5FujPv3CLzu3xsJ5qBJGL2mio7tWbpBLEicReXtGK6Mny9OLGDcqWPF0F2A5uWhyiQz3hWv3kXBb3CQ98u1BPx9DNqtl/6T7M3c8nyXBR1b9XbjFg+skP/kzd/MyNIaWu6/DH/B4C0Tit8WW4rqkXYZ8+ucQzn7HuY/ctqiJXHiIEP9RVyaznINjjCIycAy9j/IIwRMW+W5SXJeDa35euk9P0OUR+Kgb7J+B6OvOwdHo1A/kqM3bryL/bBNJ+rB7zwhuBB3XH9sPs3IO6IBenFGiDkxdMfdeVJmwHr9Q6TbeYfhZzgTPFup29FHaUEupTIJjBnlPoFQELFYd7vdYxKnKMlsnPA/oSpDy2RJhLQFcL+nPzAOJ+G7wsyTKrtq89DAXflI3sSc81d/ca5nBOqhJkmwv7IeNnsKWLyEPgCgO4BMAUntrJ4PlFv98i2HPrDP5HYanwqiXZ1NNbJnllq9DuX5vzpUVs6kvoN22CUqbA4Q6zr+yWJ2uHErGnDujo8YiB+yiIRyx2eckDz9X2byCiLkDn8imWIp0kZ1G3hXraNbOjqYgE0Fcbk0n1qGsNXWAVsdnqT6/sFe3VpsdHZRkzcnL2xNCumynFA05UB46eFH0pVR9OsWssl5Qm67zM7j5pz/pqe2VT/O3dyJ2e8gtP62So/Y8SzzFPo+Clelyg+ZqxGziXK9UeVo2iHWAhQhjzc4Ye2w0bS9P18zG/XMR8HEK+cB6dXpD8mJ1jpKOltAgV52rB8h5mozVQPDdSPvVYPZvhr2pNCKT2YrbTupXpSIm9C4zfV5LAGyQnUt3S6RCx8riRRcx3sFaZnq9zT+jpt8pnZtIuY3W5w9O5wtTGlKmLtHmGq+OTC7GBbiiF5aTrudvKOegTcc9Z90Cs+obsiztqrlWMeuyqhbl18RdV1PSB61MombGyi7v8Fz3wRd9gfe807HwJID63H8et06ysFSPVLscx7fvn1qGPnDxQTndZyAsQaoPY+azHHFF56s+Ldfx2SNca7I53AFfJUfg2mrEvYjKbmKpgsTuyO7HXIFd69ScxnHhlcc/T0ZZkzfzM8QWCkdriArCeghE32DK9I22RXTRifGrpInMkZgbWGuM+SAjgk7/M84EHFzJ4Y4EbJplA7u+G0W0JW2/iphVSLa5koGrHX8+T1Jnaqh7eZZmWhs/pMU6GZGA88n2hbGoKfjqUS0y1b4UCDNXdy0rm3/LCzT3RgWlWfsTp59WpU3KRJ0NJIZcoqxVZSZjE8zcgd8hFg2kVNKdjmgkgLE/OkvGbIcYGJv19Tcw+kCqSo0xGqgWtbfZtkcT8ZntEGxvi3EOWri7Lt4bFn7d+bgRSJiEFNv/0Lvk9GxSmHhGZ0bXL7rp0n3t2VR6eVBfMQgd/GasSHeaxAzoQi+PD466It5am+7RTfRnTT22ph2CudPteCCU0miqN5J7bKdSF0vupkNhrvrjX2th/nRFAvv0jMSiR2EF4/IZ6kyY5XE7Su9queApabbUbqT3sp4JlLTkJz3qSxD4vRB/0JRucYl6QeGskcelsU6KLtznzSZz6RPbCXrqTc4ngZjUgWB9750wU8DMD7Jyo4lvnT+oUOWQ7zFh/ftCq8mMP9/lm5osU/QU4NbuYlJb/GQW98TIZKbDs+E5NhsoGeee96vwpuq1G4tHrt/edGr+wYh349MX4noq9i6OlvTW3a+5W7FDjBqlUZPAc9M3HXi7kcGwc7JyhE5G5HisqXK/NdTcP2hkUBtlNAPHHcy8PjJJ+CTQ/E2pwUrUlAirC6eGmXftn6QM17MqWdbgx1npmnexRBJqtZVABFx68YzesKT7kNY/TpV2OGC2YLkqN4k2RQaF2aik0n+wcaBZJsO334lrFkft7AZ+A61GTrinUafOxMzcin6hZKu5eSOt4iU2Nqtg5Honroi/PDboWc0TM6yrzorflS4ngOf8tb0Hv7XtpuUa3zlmtu3W4Cz8nJuDYVJ3P0qiTiVh0Wc0X+1JcOagr8enulOD5V5WxXADwy9ETO91+Aqxsvcx0xnsZmfgfcT5QtHx6fnZ/a4TkcyZ3xMKiJ7eaPPEoKnVwaK0WqkhQE4xeFsUfGNMATBqukWdthP2zrfK+T739lC9Q3nvONP50JJygOzgIJc1y/JaW4Yeecmeul+kPqWb77RLLEZJ6arEZ8Foqyjp7ZtGclOloYYaYArT/1TPPVEoEBGn2r0pGm1amm37hLew6yGMIod5NXVe66tZv2j2cNKMIsaxomIrP9QHpPKcc0VUs9VRFUB646762fJW8h2hUdMZRtHOHoXRTpQE6dbHlqR3I2erY+cXtW/WLds5B4S5s1dziuPBBbaNw4LiZ4fOR2WJYMZHwSj3V06V/0pjAbqf1dibCpB+XE9YoQWkmsO4y5/1UeBMHL5K8NM/tKNmakxqKl82K8+D2O1pZWatRTE0ZHnrwv46x+Tl4Tm2G9u37NrM3viPr/8bUEsDBBQAAgAIALVYik9ooHo6TQAAAGsAAAAbAAAAdW5pdmVyc2FsL3VuaXZlcnNhbC5wbmcueG1ss7GvyM1RKEstKs7Mz7NVMtQzULK34+WyKShKLctMLVeoAIoZ6RlAgJJCpa2SCRK3PDOlJAOowsDYGCGYkZqZnlFiq2RubgoX1AeaCQBQSwECAAAUAAIACABNFJZHqQHEdvsCAACwCAAAFAAAAAAAAAABAAAAAAAAAAAAdW5pdmVyc2FsL3BsYXllci54bWxQSwECAAAUAAIACAC1WIpPx47nNs0zAADuXwAAFwAAAAAAAAAAAAAAAAAtAwAAdW5pdmVyc2FsL3VuaXZlcnNhbC5wbmdQSwECAAAUAAIACAC1WIpPaKB6Ok0AAABrAAAAGwAAAAAAAAABAAAAAAAvNwAAdW5pdmVyc2FsL3VuaXZlcnNhbC5wbmcueG1sUEsFBgAAAAADAAMA0AAAALU3AAAAAA=="/>
  <p:tag name="ISPRING_PLAYERS_CUSTOMIZATION_2" val="UEsDBBQAAgAIAGyLO1UO3NRxPwUAAPQTAAAYAAAAbm9uZS9jb21tb25fbWVzc2FnZXMubG5nzVhdTxtXEH2PlP9wZSlvDWnf+sCH1vaFrljvOrtrPvqyQgUhJGKquK36GIOSEIUCQkGVUtGo/QWO8YLB2PkLd/9Rz8z1mrWBmjW11Ad/7HrvnZkzZ87M9eTMry82xS9rLysbW+WpzDcTX2fEWvmHrdWN8vpUpuTPPv02Iyo/rZRXVza3ymtTmfJWRsxMP340ublSXv95ZX0N3x8/EmLyxVqlgsvKNF1dX4uN1alMMRsYuZz0PDNrycBwTSOwjKy0gqyRmw98J8jKOdPOTKtPKoxeqVBdRNuqKdSlUG1Vi96qmmpFOyKqqha+XqiGqk0+6xpIZ8/xfacQFA1bWjB3oprqTLWjg+hAqC/Yug3brWhvtM1tY8GcM3zTsYNsCXZsDyY+Ys8O9r6keBCMqsPmKYJ6g8/maIY86fumPedxBLWoGm0DtA5wYSMN1eFbO7Da1t9HNmSZeQkrf8W4j7aN7xR7kB9RhqPXDwS9lDcd4O26Gm42g80PEXQDuCJoAp1RqeN1hrsh7DRVmMJK0TKWpRt4OQlLZM/xA69ULDquL/Ow9gH7gZjY/5TsRO/VheBUhJzoM4qUch5SmB240GB2n2FZHb+HeLZKGNQFr6H7V/RwA2gcxGT/zCE0VQN4vVPN6HWKALx50w7gPEPWvW1apr8cFBzO60C5JR0Zkxu24xYM6172CbMWVw/gpcsWfqPn09T+Agh8G1OOKBbs998wZdHwJeJy53WsOVfiRj5YNP3vuHo66pw0i4IBoDq0K9h+F+1F+4JN4vIpPKDiqJIyiA3vx5cQ4WFexApqFItd1enFCG2A3drwqs05tu86lq7RwJZLPrP7UP2hjtVxutVFVy6w7UP1O14fhq4uua60fS01gelxleWcQtGScZW1WCg4RQ3mxJlOEd0m7eiozxCUDlf+FVOFngWMBDHXI973Et2DNRLdBWva0OGhfMo7BQNpdaXnu2aOeERag4rfhgGUOIH8RduBC60bDugbIZ6D33imK/7cD0T0G22jC45YQaGFE8NcAmSQpqLheYuOm2dCgzwEAXZjwakxYNDVuJJvwFK7w69htk075yBpOT9p/wR7MH2xEwlh0oPhGyIYg4Ht8mDRtPPOYuBrKp7cluRz7qVUL7sUNMXZ5ChYItQl56Ied8Bo76s4Wi5xgaEi1CrTJ0GUEYjcKzQSEvWLBGuG5qQAOTDmJIaMJbCY/T5Wf6dZ5cxj1Z/qY5o1y9LT1TpsUWI8QZnFZOYaO4reC0KVe5bmT48rNeYKt6yBMsIipi4yTLXEssZvgO8AIF9GOxPpnPLk8xKYbRpWcui4dq7dX903XHuoNxCvnMxjtAqel8zvg1nDtFjGk2RkrNrXGO3CzaZg3oFn3Zq+HlRD8aQrbXZeLj0RmmThnXDfUCwUdbQT7VPXJdom0E8bTp+yDkQVq6yuhm6l1eJ64Nal6zqpou371eV9sRklHlKg8QUD4Ku8zW6Cel2pGENUvUnz34mneQJ9YuINuHiLLDau59T/KT37RuxRKDoCK9PAMmooqdmZlpBjDovL7AEdOa6R8ffexGzW1x1907ckN9VTHgtobHwbT/gjHMhhp1SQlG8PjUo3rptlSrhQTLp66jz/Ay4+zNTjRN1zSOTzQhc8ogQfhq40rqo28xCHu9h86hutE94NOBPtDzPWI/9DprgEgcfPG6+UZRi8wJmd1dnD9NAaus43AWr/geBI/1lV5VMBnZJDTj57enXL/N1rRezz3UeEUDBzz1ktdul3obeuxScQOjcMeNy7qvD/c5PPEn/X/QNQSwMEFAACAAgAbIs7V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Is7VR6S1h0UBAAARRIAACIAAABub25lL2ZsYXNoX3B1Ymxpc2hpbmdfc2V0dGluZ3MueG1s5VjbbttGEH3XVywY5K0VY7QFCoOSkeoCCIgdIFKK9ClYkWtrEd5AruK6T3aMNi4cJEEQo0CLtGi/QI3FRr5I/YXdP+oML7KkyAZbq4abPlCiZmfOnJmdIUdrrHzt2OQxC0LuuSVtqXhLI8w1PYu7GyXtfqv+8ecaCQV1LWp7LitprqeRlXLB8Lttm4edJhMCVEMCMG647IuS1hHCX9b1zc3NIg/9AFc9uysAPyyanqP7AQuZK1ig+zbdgi+x5bNQSxFyAMDleG5qVi4UCDESpFXP6tqMcKukrQHZuk3DjqYnGm1qPtoIvK5rVTzbC0iw0S5pNyq16lL1k0wnQalyh7mYjrAMQhSLZWpZHAlQu8m/YaTD+EYHmEKyNrklOnino7ahv48RIycxU8SoeBC8K1JwWPC6gclSZyChQlCzA/YiLK9TO2SGPinK1DimkJqCPwZmZ+YJ3/WubTe7vu8FoiyCLkDMCDMU/RwYY92bcJb+Jm3PhtzGpKBMnDaz1qjDkmw3H3G3DkpLGlmnDre3Stpdn7mkSV3YXC6ozc2xbdhth4KLeFPrqfbtgFOb3Hc5VB8jq03tzHsSlNmhQcgmWWUrIWbWLMtXap+ob+VIPZEDuCIi38qRfAfX73IIn29RrJ4R+afaBq0deYq6ajsRRKAZySEY9tR3ciAHRO1kK3+AfSQP5YiATaR2UGklzmrq+1xOb8AO/CMt2QfUU8R4J3tAJlLbai+lhHQR9qMzj30IQD2F21OQoTLcHmFoBMj0iOyD+S5ykkfAVJ4A5pHsF3Oxei1P1IsxbEqulwED0hASsT8FTOIUzIaidkEDYfYww2lmU5pZTAnsGRLEdbN5p1GtPWysVWsPbl4x5QuyvximWIboOauzPYDLnw2SbHCElTaCMoiSSp4pWRQjcYSJoBR21XP1PQQYTSCr/eIiSxRWhnEQ27B0jDsMCkMkhctXVLh5ueJaD6BH8vAatNTf7aKLA/r3++kftNDiCY7bKKl62Ja4jRaaqqtvtizt8XOyD9cJugUOAxTPTfYFbNI96qPaMdgM4c3Vy5/dc4LuxW6wvXszrvAF+wRJq2foD8sn+YD8vwAax2o3Xxp+nUBMaQynY32PxKX8WlsuzBlm3QscmKaYRXB8LGnVSgsqoVW7d7vSanzZaH31sFV70EqGubG5Pnf4MHScieaPSDhzXcsJ6Y18KX+A63XOWn0pf5IH8iCvds5H+IH8LZfmz/LHXHq/TDXTxIw3M9Kp5zndHsbvOOzJp0lvYn8M4yfNAJ5D6Xx4jQruMjN5UqwLLrj/TL99ANFfvz9kueNv1lYbX9y9U/2/d8Fl85D8yk4s9KlTBUOfe/yAKw53uUPtps0tNj6zKH/26S1Dn79UKADa9NFPufAXUEsDBBQAAgAIAGyLO1V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bIs7VcbzaWAPBAAA7REAACEAAABub25lL2h0bWxfcHVibGlzaGluZ19zZXR0aW5ncy54bWzdWF9v00gQf8+nWBnxdheD7uVUJakgSXWRaDmRgOAJOfa2WWGvLXtNr/fUUh0UFQFCVEgg7sR9ghyNIf2T3FfY/UY34z9tEtLKd6Slugcn9uzMb34zO7MeuTT/i2OTh9QPmMvL2tXiFY1QbroW4ytl7XZr4fsfNRIIg1uG7XJa1rirkflKoeSFbZsFnSYVAlQDAjA8mPNEWesI4c3p+urqapEFno+rrh0KwA+Kpuvonk8DygX1dc821uBPrHk00FKEHABwOS5PzSqFAiGlBGnRtUKbEmaVtSUg+5NwbE1PFNqG+WDFd0NuVV3b9Ym/0i5rl6r12tXaD5lOAlJjDuWYjaACQhSLOcOyGPo37Cb7lZIOZSsdIAq5WmWW6OCdjtol/UuMGDkJ2UCMqguxc5GCw4Ib+iZNnYHEEMIwO2AvgsqyYQe0pI+KMjWGGTRMwR4Cs2PzhO9yaNvN0PNcX1SEHwLEhDBD0U+AKS27I87SZ9J2bUhtTAqqxGlTa8lwoCZ+XuAaWTYcZq+VtZse5aRpcNhRJgybmUcWQdgOBBPxTi6k2td8ZtjkNmdQcpQsNrVjn0koZsfwAzrKJVsJMJ9mRb5S20T9JofqkezDFRH5UQ7lZ7j+kgP4/Yhi9YzIv9U6aG3IQ9RV64kgAs1IDsCwqx7LvuwTtZGtfAL7SO7KIQGbSG2g0nycy9T3iZzegx34R1qyB6iHiPFZdoFMpNbVVkoJ6SLsd8ceexCAegK3hyBDZbjdw9AIkOkS2QPzTeQk94CpPADMPdkr5mL1Wh6oF0ewKbluBgxIA0jE9hgwiVMwGYraBA2E2cIMp5lNaWYxJbDHSBDX5eaNRq1+v7FUq9+9fM6UT8n+bJhiGaLnrM62AC5/NkiywRFW2hDKIEoqeaJkUYzEESaCUthUz9VTCDAaQVbbxVmWKKwM4iDWYWkfdxgUBkgKl8+pcPNyxbUuQA/l7gVoqX/bRacHdPb99B9aaPYEj9ooqXrYlriNZpqq82+2LO3xOdmD6wDdAoc+iqcm+xQ26R71UG0fbAbw5urmz+4JQXdjN9je3QlX+IJ9hKTVM/SH5ZP8QP5fAI19tZkvDR9GEFMag/FYvyDxVX6tNQ5zhrng+g7MUNQiODOWtVq1BZXQqt+6Vm017jRa9+636ndbyQh3ZK5PHT5KOk5C0wcjnLQm56L2NxyM3suX8g1cr3OW6Ev5Tu7InbzaOU/uHflnLs3f5dtcen+M9dDIaDcxyannOd3uxq82bMUnSUtiWwziA6YPx086Fl6gOps6gLNTCy0pzRnX2QXorv991FP3Oph2qpAmdRganfXxkjsBzfpi4/rNG7UzzQTLl4pvWwpfm4nkKfsgoY99NCjpU78uFEA+/ommUvgHUEsDBBQAAgAIAGyLO1WOc/b6agAAAOUAAAAaAAAAbm9uZS9odG1sX3NraW5fc2V0dGluZ3MuanOr5lIAAqUcJQUrhWowG8xPKi0pyc/TS87PK0nNK9HLyy/KTQSrUVJ2AwMlHZyK88tSiwgoTUtMTkUx1NTIwskFp0qEiSZO5i7OlsjqChLTU/WSEpOz04vyS/NSIMqcXV0MXYyVwKpquWoBUEsDBBQAAgAIAGyLO1W8fTX3SgAAAEkAAAAXAAAAbm9uZS9sb2NhbF9zZXR0aW5ncy54bWyzsa/IzVEoSy0qzszPs1Uy1DNQUkjNS85PycxLt1UKDXHTtVBSKC5JzEtJzMnPS7VVystXUrC347LJyU9OzAlOLSkBKizWt+MCAFBLAwQUAAIACACyTtFS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b4s7VXShzGphCAAAniAAAB0AAAB1bml2ZXJzYWwvY29tbW9uX21lc3NhZ2VzLmxuZ81a3W7bVhK+L9B3IAwY6AKb9AdosCicBBR1bBGhSJU8ipMWC8LYGIEBxynqtujexXa7dZE0NoIESZMmabKLveleKI5ky/rLKxy+Qp9kv5lDSpTsLEl5jd0LOSKpMz/fmflmzjBzF7+9sWp8s/zl+srNtfMzH579YMZYXvvLzWsra9fPz9Tl/Jk/zRjrXy2tXVtavbm2fH5m7eaMcfHCu+/MrS6tXf966foyvr/7jmHM3VheX8fl+gW6Gl0bK9fOz9RKoWlZIgjskiNC07fN0DFLwglLpnUplF5YEgu2O3NBPVet6JZqqcNoU7UN1TFUXzWiH1RDdaMtI9pQXXw9VE3VmHs/VlBMnyelVw1rpiscqHuq2mpf9aOdaMdQbyC6D93d6M50wl3zsr1gSttzw1IdetwAKh5D5gCyO+QPnFF70PkaTv0N/7anUxQIKW13IWAPGtFGtAnQBsCFlTTVgG9tQWtff59akWOXBbS8SHCfToz0akPI79EOR9+fEPR62faAt+9ruFkNhO/C6SZwhdMEOqOyh88+7ragp61aBbTUHPOq8MPAEtBE+jwZBvVazfOlKEPbfchDYEL+a9IT3VaHBm9Fizd6nzylPW+RmwOY0OTo3seyPTxv4bcbhMGewWvofo9+3AQaO0mwv2IX2qoJvH5U7ej7Ag4El2w3hPEMWXzbdmx5Nax6vK8T6ZY25JTMcD2/ajq59BNmXc4ewEuXXTyj3zeK6q75IhCuxF7WKp70oPgfCJFNkkziou/g0A4nDjKIvG2Cctr4XkgT5Uroht58aHl1V6bTxpj9tC4CDlW3Xi0Jf9aA/ANjVnoSaCQPg9kC+i5D3XE5cI92CUj9d3Jg0QRsVdO/pJG0fIEb5XDRlhV2cKAOiI1pmxAqetN60P1jdCe6a7BKXJ6BBZT2G8R5xkrwxZcoL1lWJLXBrNViPh36CNaD3kY2H1leFcRzNXS8BRQZewFrn+iAoohTb1Bi2GBNQzDuvY/Onfv2w4/P/aGQ5AAx7WTKNlj4xx/kkO1K33M0Z4auuCKZbXYh/4F6UGy1V5eO7WoSfwIRP0PQb8VEIH0uM+i76iE+9zNX130f6RZnhB0wcRJejkiIs8vcz7HZ5DTf17FJt6kcDNQr1IgBk3mPs59+i/ih2GKKxd87qYaAs1cj3kdpzUzcslc1Ec8gBunbFiUQlQ+QOFiBWJui643WAxO6RwzQN1r4HezGb+J6ziXeiH5iculpSumxa62z2SYtuo5nljngq0hAc0FMgJUCoPE2CygL9xIOMKItrv+coHQb31FhXsGvDWbUBm7Qo5YW1+Zytp8QRZKqRm116a/aNypd0bax4gXZDvnmItoU5LDnBCgA5eQOvHrInRBxwjYZRXsJ7UxZe3G+tArK981A+JyEDd3zqM4UEkKdyc+oAmgxbB0iY6OoRRV7oeLgI9msX2DWLQQofC4mpiZcrlhdjiXtWw4hccEzg2DR88tcGAA4ZZSOgTdsz4A6r6TW5w6yLN22a3ngAEum9T+FDN5ySKJWKW1BtkA4Y3KexrQCgJAwodTk+PQ4zjg4EmN40tfo4VGHY2Qv6ZGjO39MvOVSaSACWroPGWtSOAmaELrFbd9hioQyM8Ix665VCUtyVMoeMtFsjUItpwyQ1zhPvBjumt7gcR5Ab3VMgrfHEjzT/FgZTlFXwOkM+wP1ssgq7xLllnpcZM1VEejyl7Uodf5C0UmonSvOvei2QfhwU76ZsJ0O9YYGjYltvKhgERM5ApQqC3c3/Ae7vwNgO9HW2WJGBQK9nitt00m3hyPj+uO17ohpJ7UGpdwSZeKWT+v2Z+G8aTvczaVzibHqjzDahpltg9MGQRpXuNFJvGXMxoXeLYsr1NjGq98C95H6DU5C/N+lYwWH7QiVou6M9RkTXiVlVCdzTBSNJJ255GhaSvcU/Xy0khebafwhAj09Z4h4WMx2KvRipjsFr4ZH6f8ceDpOQK8ceBMmHsPqzdFB/P80PMdmCNOE6BRRWQSWaV0pHJ1FA/L03YonAwLnAZCyOHNjaWU1/7IKKSvZHtN5B2bezlPDR+ttd95jyCZGD/kluF4i5CmFre5xvqOqwAUkPpYMjhtvtPJrCSrYX+3nc9ou5olXvIUFpPDMIj2jmGroMpK3KEqBLXX30yDaylrKtHqCBjLhxNNvFVMn07FuSNrSEdxE8eyKD80/DM9rxSfM0FOvigRT3agcpWXCRTeopGSPxz56/+NTJSVmziMyj4li8Ch+eLrX07iqxsWTGBxj83xssJCybsKY6G6WsiHZneTQkSKs04+bQJg+jgeW6VpCH2Q34wlEI+dSEAph7MhgeEh5wdtMg6xkhngYV9F+QrwUCjkV6KlSWcybUJKASaxC5/9OTiGTJv6Ko8hD9Xec/v+lXqpdfH4zIPSZegTrH6vdTwrJpeMV6psYyv+cD2o97hc6qv3nwtLIzZGwlwCsc3xzlS26XuJAD0Jvfl7nJzFoZmRIszTuE0/zfqEjHAB6lGd5PExMxUXukaK0kbTj47Z7+u3eBs/c6LVCi8mFM6F3zDhi2NpyTrx9ANcymBkPuPvYpueGFt1I5ns0ScnGi0COg9WU0rQqVRBOwLFGZLVFA+3odhExScxbXt0PxJCv9Dh7OPcy6CjH0/JGEeE0pUdN5KERhD4CLPxmECzS0yARkU9M2aKdIio4fOKhxTAXiggYTaOfcXtPXNnN+1oiLejkHRThJO1aaJbLPMTnd7Vd7kD6SaGLx2JNrnUpW+lmNz3rJ8KemPbn1W9VTBe1/X9igi/EcNZPo+fRbPY1x80BtWO/3/pnliD9Liqujqgf+nr0tob70uEwalza8Gqd/yfB3Pup/1jwb1BLAwQUAAIACABviztV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+LO1XRFoInowYAAK8iAAAnAAAAdW5pdmVyc2FsL2ZsYXNoX3B1Ymxpc2hpbmdfc2V0dGluZ3MueG1s7VpbTxtHFH7nV4y2yluDcYBckO2I4EWxamxqb9pEVYXW3gFvs961dsch9ImL2qQiSlAV1DRpk97Ul/TBCXZLHHD+wuxfyC/pObu+25hxA4g2fTDYs+fynTPnMmfs0OXbeYPcorajW2ZYCo6OSYSaWUvTzaWwdE2ZPXtRIg5TTU01LJOGJdOSyOXISKhQzBi6k0tTxoDUISDGdKYKLCzlGCtMBQLLy8ujulOw8allFBnId0azVj5QsKlDTUbtQMFQV+AfWylQR6pLEBAAr7xl1tkiIyOEhHxJc5ZWNCjRNUBu6miUaswaqpOTAj5ZRs3eXLKtoqnNWIZlE3spE5Y+mJGjweh4g8YXFdXz1ESfOBFYxGU2pWqajihUI61/SUmO6ks5gBscm5DIsq6xXFgaHzuHcoA+0CvHk+4br6KcGQu8YLK6gjxlqqYy1f/oa7TpIrVhO6gTYXaRgtCOtTZKRm+z5oK/pK2Yal7PKvCEoK/CUlRZSMmzckpOzMgL11JxH6owhxJT4rIQTzoei8oLiaQipxeuKnPxoZkU+boyBNOwyITFz6fktJxQ5NTClVhySA5xUC0eeW46Fh+S51P5SjqmDKspMT03LMv81WRCjOfqjXk5FY8lPlpQksm4EptvcXkx3BatoUBn4IcgQayi3R7eLFfMZ0xVN6DYdMW4QxmUK0O1l6hizeqQjYuq4VCJfFGgSx8XVUNnK5ihUNVuUlqYdgo0y1KYfWEJM0pqifMFAjBIyWZuT15qpvaFix2mB3ztLbP6ogw1i918zmLWCaMPjk024V+aGAz/AKChW7pGrYRq217J6jXgUAjnWtUxOH7+/GAUB2gLqYyp2RyUUtaohO0rDSod8atZpt+COk27sC4WDSNdLBQsm7WKaftiE8QBYkKLltkRf/iZZCxDa+4bzWeollDztK0BpW/q5ixQBiWyCJliwI4mC9QkadWEpqcz2OVsU4BTzDhMZ16zm61TT9u6ahCQB12Zkrl0z65nc6rtdKRGc3+w0WQjn/HveInv8Yq7zqt893Pf7/6zg3l+4RVeddfcdcL3eYm4a/w1SHnFy7wiJMFT+hKUrrp3+a677t4j7iq8WeM1WC6B0F1eERL0G2iuAf4SokGBQlw/AP0q2CtK/6Quf5dXheifunfQGuTwjOMvwTQhg+SzeagTQkp+Rpe760K037qbxP2K13xEvAKIwG1/wesFOBudXgf6BvxSA7B7SOuu+gsVoKzwfWAsuV+DE3ZhxxtP/gT+Ct/hNeJFEdpcuiyE6UfgA/0ICwJnF1USUNQTGOu+2A9bGiHMCHi4wvdgDYnh7Ss0zQ9HXgb2DcTEX7XF5qgQqof8tfugKbYOrtQQ7MXmvrvZIZh4Lug2xd0AChRzFz1c92wdZsOm3vQhZ/xjSCwRla+fOWHIA7x/NEgxDFFzI87ugjhxbxB/gysYaTUIg4ofyV0hi8sIHMVUIBQ23PvuN1hP2iS7m6NHGaLwZN+vPvCo6tWJl7jpaJR774QCVxQrPit5VXPnFKTUsFk02KDjz6d/kEJHD7CZRn7Uw7Z4aXSkrjr5ZGu43auTZXi9RrV4FsDlvs4egKa+R2UkqwLPPnSukrh3DzC65KnB9C51qcIGu46g3XuoD8PH/wP+fwAwqu7GqGBbb0msw9jvtLUHxFHoHQueG5+YPH/h4qWp0cDb1d/PDmSqj3bzhqqbjdluZuCFgDBn1+XDIXwHDPliXF2j/iFMBw78wnzDwhww/Atz9rkCEObtvggQZuy5DjiEc8ClQA/vrGXnYcKjWs9+9r8fEmCPIejpGSX2SUy50UeAlwq9o1QogGNe/6nPm8FP69DHf+LbMIL9CnPNHzDLbcHrOeHP+FP+CMrPY741JVipcHB4A9Wq7NdpOBv4LWO/0VOwdImeXvAACHOIx1YTBPAEwH8PneO54NS5BaPfNpj7mD8ShLXlcT0U7GBbgGibb4tSC2IAxGJjJ38sRPeso8W2TX5dg557X1DtjnfyxU59px4J9SDA/dxpTI0n1obepSkIFZEj7ifHVmf/HbXynW/I/GJ7TLXyGaQJ3kxVjy1834+Odpyb9B92++m+Pv7/InfAGQsvtTbAM2vuphDHI+i8eGOENy17fh/GqbLLn+4DwdNFDfyCo2QZbRC0F4td2TsdvPAm7orgOawKoDfRQydaJDvTLS3Pxa4k49H3oCmdUg/6n5rf3nZ8Xdv8GrHz9w34JK+beh7caugabf4oIjI5MRYK9H80MgLSOn9kEhn5G1BLAwQUAAIACABviztVK5PQGGYDAACWDAAAIQAAAHVuaXZlcnNhbC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EtUh1noaJe8JitlE6sMlHy2lxtXpn0+JI1Ww/lo115IlY3RX1dAbFWlmiTT4l0Tqf2m5dqnTg4w4jSx8wcdwfE1HsdhQqS+KtaZl/fMXoZg3qxiM5UTajxNFDNlh/06ivWcjtgF3s7hRgKE49Uar4IH4BccV4LI+KWAVF6EGrdjY474ZtppjXM+SXXUC0yuOUUb8G/8f2T4H1BLAwQUAAIACABviztVs4UXSJwGAAA5IgAAJgAAAHVuaXZlcnNhbC9odG1sX3B1Ymxpc2hpbmdfc2V0dGluZ3MueG1s7VpbbxNHFH7PrxhtxVuxEwIBIjsoxBvFqmO79tKCqipa25N4y3rX2h0T0qdc1EIVBFFFVAot9Ka+0AdD4jaY2PyF2b/QX9Jzdn2/Zdw6plR9cGLPnst3zpzLnLEDV27ndHKLWrZmGkFpyjcpEWqkzYxmrAWla8ri2UsSsZlqZFTdNGhQMkyJXJmbCOQLKV2zs0nKGJDaBMQY9myeBaUsY/lZv399fd2n2XkLn5p6gYF825c2c/68RW1qMGr587q6Af/YRp7aUk2CgAB45UyjxjY3MUFIwJO0bGYKOiVaBpAbGhql6kssp0t+jyqlpm+uWWbByCyYumkRay0VlN5bkENToek6jScppOWogS6x52ARl9msmsloCELVk9rnlGSptpYFtFOT5yWyrmVYNihNT55DOUDv75bjSvdsV1HOgglOMFhNQY4yNaMy1fvoabToKrVgN6g9x6wCBaFtay2UjN5mjQVvKbNhqDktrcATgq4KSiFlJSEvygk5uiCvXEtEPKjCHEpYichCPMlIOCSvRGOKnFxZUpYjQzMp8nVlCKZhkQmLjyfkpBxV5MTK1XBsSA5xUE0eeXk+HBmS52P5ajKsDKspOr88LEt8KRYV41m6EZcTkXD0gxUlFoso4XiTy43hlmgN+NsDPwAJYhas1vBm2UIuZaiaDrWmI8ZtyqBa6aq1RhVzUYNsXFV1m0rkszxd+7Cg6hrbwAyFonaT0vy8nadplsDsC0qYUVJTnCcQgEFKNnL7wuVGal+81Ga639PeNKsnykCj1sWzJjPHjH5q8kID/uXzg+H3ARq4pWWoGVUtyy1Z3QacCOFcszpOTc/MDEbRR1tAZUxNZ6GUsnolbF2pU2mIX00z7RbUadqBdbWg68lCPm9arFlMWxcbIPqICayaRlv84WeSMvVMY99oLkUzUTUHWRBfNCSyCqmhwxbG8tQgSdWAJqcx2NZ0g8MupGymMbe5Ldao5y1N1Qk0MOjClCwnu7Y5nVUtuy0XGhuCnSU99wn/hhf5MS8527zMjz71HO0968/zEy/xsrPlbBNe4UXibPHXIOUVP+QlIQmu0pegdNO5y4+cbececTbhzRavwnIRhB7xkpCgX0BzFfAXEQ0KFOL6Dug3wV5R+ic1+Ue8LET/1LmD1iCHaxx/CaYJGSSfzUFhEFLyI7rc2Rai/drZJc4XvOoh4iVABG77A14vwNno9BrQN+CXKoA9Rlpn01soAWWJV4Cx6HwJTjiCHa8/+R34S/yAV4kbRWhz8YoQpu+BD/QjLAicI1RJQFFXYGx7Yt9vaoQwI+DhEj+GNSSGt6/QNC8c+SGw7yAm/qolNn1CqB7y186DhtgauGJdsBubFWe3TTBxXdBpirMDFCjmLnq45tkazLpN3elDznjnjnA0JF8/M2bIA7w/GqQYhqi5Hmd3QZy4N4i3wSWMtCqEQcmL5I6QxWUEjmJKEAo7zn3nK6wnLZKdXd8oQxSeVLzqA4/Kbp14iZuORjn3xhS4oljxWdGtmgf/gpQaNosGG3T6+fQ3Umj0ABtp5EU9bIubRiN11fiTre52t04ewus1qsWzAC73dPYANLU9OkSyMvBUoHMVxb3bx+iiqwbTu9ihChvsNoJ27qE+DB/vD/j/AcAoOzs+wbbelFiDUWm3tQvEKPROTp2bPn9h5uKly7M+/5+bv54dyFSb5eK6qhn1YW5h4A2AMGfHbcMJfH2mejGujtn+BKa+E74w37AwB0z7wpw9Zn5h3s7JX5ixa/4/gXPALUAX76Jp5WCko5mu/ex9ISTAHkbQ8wtK+KOwcqOHADcVukepgB/nut5jnjt0d0x5qbc35vEf+D4MXT/DJPMbTG978HpO+DP+lD+CgvOY780K1iYcFd5AfTr0KjOcBrwmUal3ESxWoucVPPLB5OGyVQUBPAHw30KveC44Z+7BsLcP5j7mjwRh7blcDwV71h4g2uf7otSCGACx2KDJHwvRPWtrqi2zXsdo59wXVHvgnnWxN9+pRUItCHA/D+pz4tgazz9pA0JlY8Qd5NQq67tRHXtegmkDy6NXUE+pOj6DxMDbp/KpBew73LXe3r78hz3dMwPsXicEkqQ5DZnGdVT4/262/yEK76l2wDNbzq4QxyNorXgJhJcnx16jxUGxw5/OA8HjQxX8gtPhIdogaC/WtkO3/b9wh+iS4EGrDKB30UNjrYntqZaUl8NXY5HQqeacJpZ070ShG637vE+Nr1/bvm9tfA/Y/gOFCVhv/7nH3MRfUEsDBBQAAgAIAG+LO1XsTFlStgEAAHoGAAAfAAAAdW5pdmVyc2Fs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BviztVn+lIvWsAAABrAAAAHAAAAHVuaXZlcnNhbC9sb2NhbF9zZXR0aW5ncy54bWyzsa/IzVEoSy0qzszPs1Uy1DNQUkjNS85PycxLt1UKDXHTtVBSKC5JzEtJzMnPS7VVystXUrC347LJyU9OzAlOLSkBKixWKMhJrEwtCknNBTJKUv0Sc4EqL8y/sO/C7gt7L3Zf2Kmkb8cFAFBLAwQUAAIACAC1WIpPx47nNs0zAADuXwAAFwAAAHVuaXZlcnNhbC91bml2ZXJzYWwucG5n7Xx7VFPX9q59eNpqLX2g+ABSRYUAQgElREJyfKIoIiAENJBTI1ArjyYRIRAST1trFUhEXmKAVBGpBJMCKgQwsVrYkpCk1gJiAighifKKyRZCyOsmqEfb03PHvfd3H+OO4R+MkL3XXt+cc8051zez11ondu8KXjBv6bw5c+Ys2L5tc8ScOXNhc+a8lfbu36xX3uVOvGX9eIMYEbxxDlvs+Nj65e2kDaEb5sypp883fj7X+v29r7bFEufM+eCW7e8NIO3HA3PmYL/ZvnnDnsz48f44et1BknMypZB6lHp01ZGPOzeEHznfl3teE/31T+Hb3l0UE4K4tmV4MfDmyjdPvEe48fEi7crNR8aWz2soLDi26eaN7zb84/1Nybz3LgzqkjnZBMmt7t7+OJYhvr8bgDqNjKhYlbUTLVvTxZHXB77yUQSjZu6021GefJOrploMpTxDv/pNq4RzEH5VrJ1pZWaC+JAiMTo60KbTHJnDY59gL6EIYn5yXPGd7cocXehMl5AAWsyDln2ps1e+wlb3kr+hV80+YReaJYKR1dmDHujZbmXox+sGd1+ebdisLmIsUzDrLN+gpr8hONnlMldZr95orJHJti0/gjR6vmH9WhmkUG6dVw8+THrP+u3JWH8IV68VemMXBen3XlZxxj1/4U23e8eTzSCTKkLzZ7oJgbsa5UllvZGTRKHk7qEF1qcelAhEqsrsiaEa6kyNN2WkhjIy5EoZcvW6rs5RezTldB0pYUD0t4O9kE/P2cVRTJNYy2QuyngL5dkkXxtIKSHFOaldEpLik2Jh3u9Y+8vMS70sK99xBhNV8vXd7gROU6OMbDEMWu5HUaEBxYym0dhihjqrt7WIYVMzTLaduwQKi6xVTLkiNSeEKd+RpDJzGVNfJlT0qfrVFF27xCSTxC2Vbma/LWpIZqYQx/BtYyiHS7g49mpTJ9PYKVQ3YmkoCPF2TqLhy/6U+1GpZrXFxPfm9DgOQoQiBDrWf1jl16NwkViGsMbc3pR9lyENlhjd4zDqjJYSWZeor5eJebi4a0JdbCUxsITTl1jHTAMCjpMsegSBlxFXh8ol+DWBBkR8GI5E4dBVvhZ2Ur9m3SJuTtF4Y9wEbuyTPuRoNEfkiDPHbuZJtHgatL/RFDBFbhu5GiCGNamITg2pMl3b4G4n4m0ty3k0BoVqklM6Gowf0IDTzNBE8T3/LU8DErvQjSoD3lxVV6mGSZWZuH5juViH8l7W1JiTIYYfudapAeCOdJuR7dorihikW0xYl/7sCpy9L64fM2dYZLgHkybmnLw0hmIj8sYKx1eMKld82hS84bSJSMUN4j/A8esldR6o1LtsAkg10i2aFt+VTcGkM6oV7fsr5UU/4HKmOscR2CpZ1+B4V0t93AE+fiw5cDCMFlSpc0zzinFRnXpzbVMjdgoiTItIpdGlEgMdvK3PH7zaeqVV1gWe7Q1x3lci4nOi4OssbDSnvn4is+62DjzkhgVzpvZd92/sN87QHNOQx9sGIlbTwG3vBVAo3Yd8hPvjS1I6NCuawkg5GfT0OqbalZ4SX8L1Y+6rZJJF8s5r8gwfQET8DJIxVprArQAho2C6TOxD2MV1YjF16WK41cRwZzurYZxP7vOAAQzjbcZ0ePSw+zmu8XtNzsmjY9mI+AMM7k8CH2KgwUlYHL5t+MhEmtey7+oH8aQDBpZY7j/uDov8rivh80pAkyNoD6NoCzmXc+0L+CYpP4cUeCxYIELUQD9S7fcjlNdTrzmhqmKnlgBlpUn88B+tdgoEyiW6ZnNzingdVpXQl0hxzEjJ4Jb5fkYIFCoHe9ljI/E4PCJ62GBPAxvI1vEZi2f0wUYByWqraUroxK5D6wCBzoe9sqvF6jNKQVsyMn54CspRe6qdR8ko+C7K3/TrS0TVck+p044pOV4FFKl8JHenKbdHn0zfa2FmHFYhKM44qXzKlgh+le3lwksXgi1tl3bpC1ISSX7WuMkeoJyZT+fa30ZGnfApUZiVv/1jsUGk+kxwPpnaTZJddDp2b3rbDMZ88fulis95NOmmefTwaMXUdLPe7cfEqhhHKc3UEVXZB5NeuAcvYeCk+GxHKubgWbWLQQzZBxnVnmlA0H1Un/Wojpy8Rx42xXQMFFcoEivpbd91SNbajGCMp7+JX8w5Lr8W3D1DppIXiDisiatlCj0p/+ZnhmGDp2TGM5D3AW4AeexhmxfdlImMRdIcuDmC0UAhHRDrcLE9qnv6OCFJkXQqHcSV6Zw6KGCDHA9guvDEbAS96pS4HlysRdGUhs5xFmVAfq8frsoEeX3KTLbNKrtlfYMyR+13OfYOwX01LXuh2u8QaffAvwWlGYMLinOUMC14jVsB03SbogyKUIrY2zDs0zU6cZO20bP9tmakvWhH1am2EYEouVBKqowMUR5KVyTO+0XTeLu3HlsiQdfmy/PUoN9S6dZUunyz2Fu43ytQlQKuo6clo3roOeBk5lVZXF9UqlLjKKyRVVKxYHYOolTTWqlAX+8YsgVK1bfLtGeXClt6E6dEM+XEkoSc2WRS9ZVwvGrk6pkEACyj/8selZDRZmtwqGNKEvqb1bKkyRjCIDDYbnUNg5MknKeEC824fk29Ysp4D2jAZ6eLcYx6Tz4EkFsnjhub8CpF4kl60ZKqovUjPYoFlOFpXOyEa9owELWrQCp3v+x4yN4dl5NnUibAjww8AMiQjITg5f6l9FtuZkIgOsaZ89XOJevNixKnnKqH691EPHDwTte1KkRnL3etyCRSJNL8LOWNJg0iCZzBj+Gx4cUMbsXGg4ie1issWZdaW18nMYn5HFYDKzvfib5QTgEOfWGfCvqws1Jo6kYvVQVHjxQCcFoOQGm0xkN8FdigzyyQ1rTxGtuy62KZgI+aKc83iGVlSXc+k1z4kZZN3hmLqrylT6ocVwLXZkgcMVzlzxGOyzW2Ke5cM0jwi0Ao8rOv5crYPfn0vbR0eOLAFUl1dEmCwf4dUKMcWpU2BviA6W31kvpELr/og1jUoDqOO7rRM2F/UhGFxI6IUJKcLAESt0CVtS/3i591IaFbVENfecGIgaNgzgF++LdKg5z7ftUPCAES138PpRiJoUZxl5B2gupbcfdiU2lDKbdtSuvjkJU7SvKlpNSO0XNZ+U5UHWjSrFtbmlJgIkBAEAk5VAdRFSvkR5zDeBDVx1WPWPG5sf49dqBmv2xwbP1sSjhUoogB1ZE02ESgEODhpPVxgu5ufFLVE1G9CpfIx69KPiDV19MT5FMBR9LFJJGjcCKZinC2URf7pojU+OCBPaoFhydXZ8XD5rG2+fjwL9GTC2ETsbApeAmqAKbGmfD9jQ1VsrqS4Hk3uGfyEL0gaLqiJd7WKD/2VZ7XrhdCvnZSKFMEICLejqVCJKAFP2mWns396VxWysDv6RKVV5yqnt3V+Gg6pgOk3JVXtkBs2P5SgShyWF6IjvPx9852m9jH5eYSwM+XHMNeTf0xnmF3J93Zw0aSqP1Cgl/19pDj5LVgZtRFAvhlHKnsY03swhPcmbFa1iGWwu5n3BpYa69y0wXZ23PmHD0+Ho/lvjdLsBYqVts+n3wKhdko0tF3tj+7gdgmCLV9PtgQkTrLtuxOEz6xfWaeGnjiStW6OszyLrv8F1efEZQb38wiWGeWlf/zHf91Fz+JVEgdNxeNzZkc2jc403Ps+22JGxI3Jm5a5xc9+8SNRUx9V5IXz2JSoy6t3bzZjPVd5utS23cnfBZgn1GBNSsKl27aPAwULgkX0WizePc2bj5Q/OWRw8+7WLGCtaexqmoW+dqHH8VWn3VyegZ/7Pvb7t1jj9xsahxds3lz9KXE4OBZXZKXr2gIWRe4flahf8z/qCDqJej339dFvIb6vwB16nhBGgVkOEBMj4K9B7QlTZisu4yBw5oOGE8T3wnPB4VcZbkC8UpfE9SIj5EWI5hwLpOpKF9Yrip42TXBAt6c712keLjpFLH0OPPVG0QI6mtKHFwXqR3K9UZyV+mWv1Rq2FzjvgBymrG6XQk1dPa/orvM4ii8eVy5ekm7MlRX2Br6UluupSz3Zqx5i7YUS9F3Rku8OG1agYK7R7W4V4RJHjiA4hpe0dLA5D5h9DfZ7nbW32uboDS4vgqviplZoFvTDe9wj6onVZgOYF8a8rYpLMrYnrMjnXZHUbvfb9h84VXp9rRjZbZe0dUe/psmwv7qsfCEqOTvZMw/CFM7nWsoGXGUnxm1ZyzXuf7REuYhXvV64Ayx/z+iucCg/wmtQHbl3vtc1Cs+okNFaRxmlYO2J942bX/VhJdO8pvTLok1B//fXPeJz3x4jKA/+dfWcYFXPygyFL7qRJELqfjBiApcnuzKf7rVxd3+M/SvTRqgbJlb89dYVYL0ebv+g9miYheWE6h/iIDaIe+JfbXEPK+4/4QVo6j9OvKvhwhfseffxMA9hpGfVkFyGtobJbnevJhKHAYG/LkDCWY6aDOsE/OV4I/WtAbC8UcXl/xbpyom1QzMu3V8hYoSEvHnh/QP3kHFLDput0Ec50z5AwqMrxflWot0tqedurGc+Kf7t7aF3MxokzslnMiEKDALGarC16n5r6DS4yl6Ra41i+aXDjy9CItrU6xJ4z792Y7ypHPRCvorPnNB7AYrtOXg0kH+0992lG5J4p1EXHxlINcTufAkXhbogdUL2q3OkUnKHi5Gx3MxzHRiQ1yJHThTVGNL39h9pYbKwhTOfV1tlxQo79bQpCqZtnkrgQKaAdWnirSSpFY5bjvNQE/pIDn5ebNo8Im0lSo/1MU65vzHeFRsCc4JwjdmvjTKtoqi+CiuXkaUXI9+msAoqiBqc6YCF30Va7ZmeUzJl8CkBGUxKvCNE0FqkkQxXmDPxPW3IYWtw8iGnAkixbEXPtBmCugo91y2Kq1HJNlwsl0T4AIgS5igWY45zaoE5fq88cLyDPbFiqbOegBkcEgUQL6jQE+zuthVeR4z9+mrJt16p0R7aHH1vW3XOrUFmIdnVqwRbuX6+zp8D5+IYQ55AxWF6uDlZ4bWzB0uJw8uJECfEKidmY4uVinuIVWnAOJOZ6zzIQL5A1onnj7amIzg1S2TPNZggpUJVUWOncRikNm0REINeYTDZ+8UV7WEkXJetUX4FcWhvIg1Cdh0hbL5689GOygusTCHL8CZMdQ83udeRhoQojWR23Ba/Gj4Geem62JNhz+4kE7cSjozPJr5wdYIdiJp3q+aaWWX5KExhq7y8fVeJgk/PR4Z76wT+oCOB/qbmXDSzj7X9sSTPSNIxeSrqrPd7ysbvKR5Umgn231l5Pn88dMkU8CA2/h39ebMupWDGcdkZC8ghUNsk4nhioCoBp57ZqFs16UzBojiYRuyXUXGyutdqz51VjE9fBspA9aCZ6rqHqKSOnWitlzEkyMjeB1tnN9fhaQd69smqA/vyd+vjnmSwPdctr3TH/ldRddoZIMTajXSde6Akf5wpbz2F3e5+x0NfdgRAqTTSseJ5XKSK3Rd5Ae0LnqQVKyr6JKgCcZ3yT35Db6dGjAnz1ApodYtOy3HOaIKZRJjgSW8Tkx/3PxH8NrfPBQxITfCxfn7vVc9wDxK4Nft2IoPwG4I4Eh6Nfgpd+hQLb8TfvI6LsJZLIXYoGHXJDgBV5TwoD7PSfJzc5ADk9RFGsNZrWS1tiKxWG9sTBEvl+hva3xoBL/OI8Sys+NKgwTH1BWv/0M4dtEivss/T0j2M+MrCjyFLSyaT96bXnO/4IVBHcCWlQqZ23vgZK1HUKRRBKCWxjqlDRzBXCrj9CGbVCtgqjKFC/QTnGOgbl0PRJLUs7A8FuXrLMfspqlIK3WwSr584Y+kOhAHAQqRr0wcEwRPs/LCbsb8rqJ0PVLJQgRHuNEm0au2xEV9nMjE/TOjQl5xFi/jvh3Kdv8IdLS6YEoSope4wf0VF73dv2ru/XShSHo7VCBKKjBEpFoLoFemLS8uAW/OLiZGKJ04yeT7F36pm3dXJslxs+OsP44Ibop7Khi/+JpMv4a6schaJzZV/u6wYgWqsuv7l5eZBpnKizJ9C4K85PNvhaKUPNXIvD4tzuCBF8QffsRtLn+vbEF3V0z4/1id+r+j1O1WoSz63DSyfJmDTQOvzu4lknCyXojlTY8lofYha2AaDZ1qHLK9bGj3Ng95x2cZpIMUjRLGLzu0WBJLtqrGm/69BhmFBMaeG3r7JWiNavbVTC9v6qqWG6e/PmgI2qJckz26bzAr1h4tgWU/N7zt9Qfy0qPhg6CKalYpiORiByxZ0/A9a976ynj2UF1lxkTlM2sPtQ6aJgq/3JXqoj+TNYmAKE6Gtiv7DY+CUXuRFtmaF4SfwgZhAaBuOcuXJi1+U083P6ILmG9kvBjaJqZxwd0RrrMW/7T2e3mqcZRq4giZb724r/lQW8whK4YUpVb9rSrqD3S2t3tw2gjcMaTyHdT0Bj3Gjj91iB9d8pUs3/hNaLfkn63Plc5810YPM2erQK3adTUUDpoYVhojVKtxSIteUirJQK6IW/iV7DJmzT4TonnZM//KPX4Kwy1b4XdMeUqNzXpc7bpPxsdM3nlqfyVK39Ev6G7olnzTeu45hNsSSCjEeSMSLJMY74HjkI+zjhhvbTQ8t2Xq2aI8G7k4hN6N1MmIDt5tT26OzgNklZyGcqfcTjIms044jrMVrEWGfHotepTdYhnz852SaFh1PVhXrHHIAavDUEcime47mkYzLYZBKilPTVYFhtEoeE21d87joTh1Vi89xTDC4sSzJb3yFszPARGXLU9rUKYD4+3tavOEmnetLcQ88Zjc5h6LSvMbRE+FIafq6dcnDMmotFJwMZzdegKzLtCCaA58rj9jpeKuUfPEnlEghQYFb+WeSYe+E7xhCbBC66TOBA6N1q7AjwWqSw1LDY69q6rOOOpQYnwGV4+mTqI52WyU8aFdabVU4PZOZKIy6cOqG10NJCl2phrbgkESPN9SnfeBl1QRSXuLGSDcaFZbzAqTkwSKBRrqmGqiY5p9CTQSaEhmdqnKQQaRjIBpJjL4hnSU3cTzGB9aTZJkDxBjp6tPlfuFXCoIf1+csJ9H537vaPls97xfMKYyKXH72T0KZYx/iBDHhdPWsd++LE6Kimf3YGFg8F2QcwRdLU1vG09Jy+7X8fUMvn7YOZ667sA84EAdU3hr8Ra5mw8QVVjA2lRYz3aHtRLw9iUgBe8JA3TQEBUQVczA9bntajXwaZigQIuZCHueV2Cd0wEz9TsRyhiv1XpzcxpydXmC/uzHHk2RP4jhJQw5bgxeiu9WacgdJNr5Kx6wxpSQHlwqS+YICbVYo/F6Q3JgVEjnSom0DdF+YHhqWi+eO+S2KPjgmZSOFk3BU82kl0BULgwAMN3wtAxPWPAGxseHESU1a2DEyWRae/+z9LIPA5O7C2MUMdtW4wZJffXfdhWf8UlCRos/J3sit8Sko+QIlfywQulpyPt6/JpApLnzVMfTXU/oO/IJkbAKF/ILt9kRHU9jrQuGn+HgGFzZzoNn8nDDZ2Kji4uiaKsSr2K7FMpMCpEN+vuUMqreDu0IHiy0ygD66OSHjkprnoVFc2rEp7SPvyqu7ydvGY7xP3lbk+EXGZ0Yuwe9XzxXGYNiT9QJROEhypE7BWzZznNl8jxc9VcVvagUbtlw1eMwsODp5/ZkFz3F6z1gYan+iywrhTqS2FovwqTSWKjG/ul9FbE9Vv8ZlJXvuNu8nUuSre5oSUZRYGAMbZRm6C+iXxwMepZ+2tP9LC5IgJ8LTxpIFc+KUvBUgNlJ+w2fzPQ9XHQxigtnj5EfV5dWej4WisLjlWfkIb85qv2FIgllqjGhc2qt8uZXxqq/y0MAd5s9HI8lhtzRNK1vrPOwuoZmvUJJ3qLUxFTdcKw+dG0ZunggkVvG+oLV+2bT8wSGLxx2B+wpNhFc2/8RNS+xz+2DQnydfRn04+P1/fU3HKUSKgDGpNL4QFmKKk+uHL0d489UuW1Na5UZc/nTuQ0HspdCTVsjpvPpP9DpLLsqe0f032nnfYRgzjVmQmxUBO2wYv9VbJ5hp9bUfP6wlzeu/JDYpYzz/nURwQ99J5ozN5X+InQ6u09BjSvQ8IvTuUVfb5/3c3iA8/xf67Enb9lHyQ24jmBJ8Ak4zQE4j68T+jSa3FxV9LOA21ZAe6CotM9V2BHFAHGdOpyhRhQ4qBc3fNFKw3SeUXlWP/xMwLP/ti/R6ElvH2peT7QvBQhETH1Z3ptrgW1KXH4XZAdEatdtCyJcuTqAvpgOLSuVjKZWyfKMb4WBo0el1c8d52BHd0Ejvnp4GrnloVHnX1jvteXASYlsVwGpa3pa77YQTB/LNgYYY2DYgySn7VdzaLCQK1IvWOTu6FXS9DyWL72TqxQAendxURlgUtH/CbGOKcUaCmxZOdHz07SIVGU5sPAszqCRucpxT2/FZOxTXLR6y/PJqh26vfPMRjzmGNy3JCg3z9cXyxpu23pC73naw5l1enz1VviSqBOdk9cnL6etwdrJPnj+FHeYV8rovEteWyHVWafmNnLok6fPk4Lq9PHdqc6Wrask0eyjl+M/QTz3y2NjwungnGaUdTI0/0iOe/KCnDTALFqsWdhwQN53G/WPqOtemS9YTx8jjDpzN6Gzo1Fj8wrF6Nc1L2prE0kqHYhelIJYxpz5vUbQ+7eayOdc2myUUg1pwtP5SXIrXUjT339w+EV3THQ8qdqzL9N/wDzVVMpZsOt57J5KKrSSn4qEO1agoVzvEo7drn+xNbjS9uN7O4vDy9JwJTns8mUe/+JkLK1JTbUM+TH1O+GvUDUvqr6UGiv+P0UGc71Q0z/befE0+WmYtpkRloOVs1A/KC9ruwYulRy6vuOVhlSNAxWvGU+jGoYMgxZz4aoVhF2dhwI5mrae1pdSPDrt0bp52NiYdRn98tp5mT3J8RkFtItwUFy8Lf9+Vp3MUy1usC3Owc/U+eb3LVyoNuD87EPOF7wEoQXAR7PqPPk0PTz1pMxiW7jSmqlXlHpTDE1Uwzrm9C+uXkhDnwTZt9/p1ZZqYzfW1N1uGNDxcnVtqqBqqk5t7i9c85xYvHNJeLeIgZ2+6SBoWEUoLvseEUdoTxQI2y4iTY/DsBTU6d/80GmJ/a4ofafrDg7thbCIUK7+OHX6eKlC4APF8Z5Wewfpd23eFTpPxG4rF0q6D+2aNTFiW1zlRVnXoCkw/lxZw6otwvIir01sf0Yhf0mAt3Dcfj2xY3BZlzb8wYFWvXoBZfwQlnj1x/I4pHUk4ikrc3j7wTNtq9nEyYuv4MbGrSlRq/hvBJws9dyx5KwUuiKY1h46TyA3961uD2Xb56+U5kvh8SE/6JtXqE61xWtbYhXrpdAX6l5SKN3W0Du7i+XzGopKoKtVbx42u2WzeTuhcNfRrQfhU5LBKcRqXYF1Wt1VD1UtfWbMR+nwq7KdJ2KLobH+SOdKraZZ1IbtgaBCAkvLus0u3BY/QDB1MhTem8ev6cvxzDHeipdT52EWvhgK69PlnJ/K/bCXyiahn6oudDkKGyjmwDIoVLWi5j51pdRKealJkWK43iRRz2iob+YNX/Wd92tUJ+eFD9SUMLqB9mA4/DTLS0W/4ApdCVCgCcpJKEFJv4Q2uMb69ygQNMu2gtvwhKJSfQWT86BrdA2ntC43uTfu4aV/dVPEgH4SedFxRzs5DzFXeJtcnHhaCs444qx5GbZFQT52H28p0EM+EfTiu+wDwSk4n+soynHbqDi3it/LjcgqOlPBfrDnuQOXRgpERd+CC0tcoC4qgu+qHWx/4TV9lmd8R4snxKC858L1XXNMdQ91mtTq6D0KBMsin+S96ScE9HmskGKGdnehRyUw+mnH6KecglH78tnwerBhhBDCJe3b/kahh0frTXxy432vJVLahV8drRzxRPmODsvbixWJqUl9Pi+aaz2FoR9xK/K+Bmv3+/2XQwtBexEYuYTIYfzmF24cnzPZnWuNeGkY75MC4s54OelyxstMckdhLSB+bret8hKyWo6CRb2Z8aNx/79WzNF6a9VK1EDMt6jN02jLCDbO2EidkngNWIvIN+0w8UJSqOpqRe/0K4+0kK2x25oJMgbJGiMoeSvJ/c/ZUPtPO/IPnpuOgqd7s0pfyhSHufoefdMfjHX4UsiHDxDpr1i32v3vR8HfX4q7pbR2zgm+Bmb+WxJ7hkscaHkFJ2LhpwXa0VGsZX3SCA5iiNETVW1/6msjlzRQxKBHvipG7Zsrixgqa1YLeN34dePXjf+XG0uwRjnVSPceMCph2AFxL3b6GHa6PmXiZmPL4KOXmen8jqij3xLAtoq9qRfPGGxrRrGtpwzDriiSBmVRWYw+kOkb7wjGM2ZuByMJmkthOSNDaIoC7YU0a+jYAfa11hTJCKXqVVYW9cbHAhF4JIRb5jshMY9JvHhTVzlx1qbwkAKSzP9YfJewstg+X07u6C4KRLAM438hTESqeYZjmVH01v7UJkgXiDBz15dUP12WgGVPdPG4g/VINI2W0xH1A1frM9phOsAfEfw6Vuixnd7kAojq2S0r1gHCnOHabv09wCMS0JbvuOak8mfqRijE1vXKlL/QPkg0KNv58Mg+ReLJLsyC9Se7wv9GG+eZxtOwXnQySsAjM00dLWPMC57ldJTwCGgm4s+s0NZ6RDQm8zjhe7aW1JwSaQ94hi0PdI6kOcljWAbRON4M+qRt+vcBG+cVMeTyPlw/xpygx7y99eQNTF9AmgN0e+S3yimysa8tLD3QMDzVFnbhaF1JsC97bShtVH5Rx1AD3efQTuCePyToead2p1Y2GaxF0KF5wmRYHj1FIl0gzyzw9Rukm4KXB0D80NHK0foPK9KSGHUSCkDMT0avoevXrU2tGeta+GOfdwf8QH/6BGzU2rn8TFP1X4wjUyDSp+0WK8e/C39XvOrzC7ut1T0HMBGyMTnwqSVNKo9g8GoWpi/VeP1On8axYxSqW2eZ/wjGHURcQ3TUqwOUKY//3d79tpr6fSCqMBhIcUkYcJtqULutAnTy2vZkP84OTamamO31/vG6ZeiNNHmw+LI7LHKFeMv+KXjloTwTQFoATVAZlnBqPIVTOFIqVkdpHDdiaLiBEq9XJsI9c7e5wSRSK6uGTkasoKkju/L5GaTDMv+IAdHcePbJnXpYXnrVSkchMdvRA6vK2T9WygG1Y6X7fQ15rM2AmVhWZqKp1g9jOjSEvNv4YM3S2FJObMkkziADrBbTFXx9ZAy2TIq8/NegrRfGcr/sh7eMaNxn7wVffq46FKaGzM6efz/3wvm+JfhBep0h61RHDv97JDtv5HaOj/67CaEwSM2/QzMIIH7kdePXjV83/u81viAbJpsu8yebBMxA1eVXs55txYPw47cDvP9UV7wFmf577LdzVKs4k15/otvEydXl3LYOcK/6Jfb+YpShEdU6XYzVFzfYv+F8zfbzBfb/YE1RM4wy1Vh+Kfuk7OWr1aGiC8aZmV6+uGzmHoCcGnZdo+19iYMPmaUPUOAlaQ9YZc34F2VFuJeQ5R8rlKTIVIHPS2l3nZg1quLMK+ibZzkHYedLS0aelyHSBKHwl69u26HhqZUwxUXHVyWcHbZI2muxXov1XxarCdibytMKPMJSTZPjtkAO47W2DiN52mIOQj8xZHvjSCGMUqr/9BSjhAF9NABW6jDPFkPZFvmkH+uPWmJoe3JzvgPE+OAd73E3e46AKAnK0Py2wztuUR43pwJ4cmX7iRlrkY0dSJoI1GVD/mQRKVSROE9ADo0tlUID0NvryyK8DYpDvLCH+rrTRMiqQyc74jpz8g394T9Wnv6TtpVTuMdVP2ISihguUH0HRZ9lDWTbW9iZvUumh3K9473CrPTrjdjiY9ygEoA8CI1S0auTTFFbRgN29dTcdtIVGJiSDEdvRco1SQO5QkJCsAuKboIzBzAPlwLprRF/kvOuVf8H7Gwr9xUU5fkgKyvzEmzvqrGtFQdMGrkcbIFdfxzKSUHNay8I/zAxbkpyTY57giOdjvAFKnQVhQqQRM9r8BN2BIsKw1OVBoSV+4WTlZr84TPcQY1jXh54WytvifuTc4wftLL69gCHY3ENcSE3yKGdVvbVXdiJMa+C/k3F8lGtmIxJXA2dT+wKjxFv/6hso0+ZhCRDOnt04msV20tq1jo1cbI+UKbLNdVzRPp81i5VHhg961WOs14VeFW283EAu7xtF23ug+ZavLhehqCgSk9F6WETuIHUAwOU5FICvqgaGC8cCXCRLwak8EQeRKn6AlEZfiVRb1yszelZ1S2XFv9pZHZBYUTF5+ybbZ2D35bPv1EQVVbGWgwEdxZy8+oE/PJI9rWdmrNSotZHqxeIHD2kXZAo1GpVNkJ8m8yW1yt4jWTe/cMUWSwMu+CsAsTdxglJq2ad+ug3s04NWwMLrodbnAS3tUVZ6IWVxM7SAxbcuUxPWOQ2ZyEfb/RkCiXy4DtEWpVbl38sLASQpXWpshClBWMwmt9ptWqcmI24Fv6P1VVj5b0JUrxzLNJ5UGMsnl2Y8M6sCqnWSu/DnRsyigheCf2aKqULyH/TWT896bY6uIFs9Z9fHQ15Ht6F9lSwReZcvf+0FBfXNVcxDRxVHogtdkziMTUBSoOgQZMzkZTMVMBV9V5CJXBKUfUPp3aVZ4IK86465E+RGgbazQsSIoQey9QrAFZ0IQI5G343Pnke2jqXZyY4Ntva7qqsC+Cq+GXQptI/Wd/5Sy40o/R1In0t1v//YkFhcKxlkm/udUUdLODver3E6zXUa6jXUK+hXkO9hnoN9RrqNdRrqNdQr6FeQ72Geg31GuqVXxXTckb3hY1YESFhiZtfXpbkTBAdbLtVmL8vXrHC4l22oOyjf/WXYluVG09WBQ6SIpK+/x6DEX/b9d2XiXVu/8XdXf8jG8R+W2Y7NS9+9mwVxNr/jQDrL8mMHTAeXhPIBwMd+DMsfpbGttNtSJRGAa8XggK9AkHkdctnWx/pygnv7i6vQvRMXx6cubxsMqzP35BnYuGYuQhe65gqFZNKsW1Ky7StPa8cyykGRST07ElrR2vAY97khwPxc5p2zNQg7LpBP6G/3eV9rQv0pmYxSIyEecFQT8/ZFbtmDiraWMBbYz4WSJt02m7gEjop0M7agbR4viBVniOCZ6qzB/chgxuTI8cNi4d1w9e8/96G5+p3MxTlGZOZR1szetFk1b3eJTTxWzaRFUMnHeIzz5HTtDFRkrt191U+nWphSnwRUU5oXH/p+PksRJgcZFqM7RJjlwTTZtQKFTOC2cPyJmDehl9ckXhSue1gv99sC697L6uOmH6GGH8+JMngiVF0OnnYhWNyHJhkZ8SRJ1nYnH5eb99ECxBQS4E1qG174XppMEvqAemYX48CLzLEZ7TKgsV+qiBvfmgge5on7u57LuVdXHf2aaAuqzKxG0kPpaTVqpT2AtEn1Z/OPGaaH+cyZy4xWxr2rA9572wOTRgZU/1gZ2cRzvRLmPGX/HmRqatRjYhBEhuU1UwLtUVH5aolUCTrJkdqE6VlJMPFoFwsz+xbrStIh6vtmbGVQKEhaIJ/3wsQaIiyZD91BmNC696+XBfer+si2Y5QrDSafhkx3cahg9CNXzKB1erYtFF1mjssrOi0G7bVQ0kjpMvS2YK2Th9umVEWoRQJKVpXqvYqy0HFlGACLr7tqMA2xTWxid3qrVMVuRPJhSlEHlxNkiLYmuyyiLX8Taxx7TrpcH1/Ajf2urN6Y/qgFad1d7/OOkJee3QL5sz5apm2fj81qTE6CGsTwQ0SxqlkMiJSkdUM+4KqzaweESGhH/MFPrv24zTj+yxmAvu8qNeI2Aq9n9J7eRQz2YqXZSAl5IpeEX3N3C9OCruP9DdI9/wZq9aoTDMnck3pzzGdQdTJxohnkCNNlNEmgerR6iJG2CX3Rnfu6VSykVvoAdLQiwg2WK/5dJSw9szYtdYJn8R+dcclhfKr/vHahKZLWUHO1y0mNX+6EKUvzEXHkxTDGzkt6tirkrgfJ7KjxyMVB0+KfpxYZh37g9ef/rZDkf2hee9kuag2x7kRZZajvJg1o1mJCqVPb5xubS0AXqn1ZflS7afdufcnYjbjW1+AOykSda2axQLR7G666d9KeU+Hu829+v5BUz9BWjzCS+pGeqArdkSsoc/+D5TPOHbVGv5mTRZLsWZtaZMx8E272Mm2WWAjUqGrzWKzN3H1RbW+o18YXfy6W5aj1Qq1R7wKN1rutWpII7g3ahSJYpv60+k+dRTYLhODcSu9KTtakfi3eywOb2a4mIIntbYQQBzEcE/R4qk2u+ydNbQ7l1m+I+Iy/0vSHl0QawqutG0XStDsS8mO686xxgAi31hhdbl3LGHPpGmt0RsYAlHN4QoC0T6iu2VxeyLNr+vYoiaPhMFMSqQ232NZo+cWudsZgO9bKYUuB4l7rePOssrUQPHCAertqUl6twgiBRwc7+Im9n3Z+jC2mFGF2NnisRDET8KZ5qc1wiHrkPThDSzjfY7pfgI3wJezbJDOeWY1F1KyC/x4jR51fla8cncqpD5LjY8jQUp1+0BDuUzcMBI0cM9cOx/VMXPu/mo1t3USj9iFSWf2hgdlWN1ndH1l0rCPc9O+oAwQ9F2GYmiI8KUG9Gil0nSofEYHK2aEQfnvs1b4zu11O+sO7aW13MytKWRumcdHSPTrHXKgH7CYG0ok6L/HX+3/sv+ONYojdtLk+V+vIwzAzTEwi7PSEP7FEekC+AR5TBp93Zm4ULlt3vUvGQ9rHeffsaoAXguOo0lFWI/uHEltzml8+4hRNuxiqDG/c74lzZpQI43WzHJQz5Ov7pjrBb3Z0SDb1ZA64N+xxVW/3jvs8wwjmLgdqSnV8cFrYLsvemEO6DovuBbkskf0jCgDJth5X/HI/nOsytaHOqpF590L8aP4y1WErnt8gZEYFEWR1KrqrHP0BGYyy9Hyz07q5hatl+XXX8vfV74/Iaf+dH7W9LGl9byZvZdsIUE0ulHMVQxgKdr0Tmb1MxFlHXwapZBAbHNwNAwb6r3Uy8F437lJIS1twY4JKszThNYDji5SWnrjSoMKo026c9oQk0pTrXR4V4EBXC00a3DIFuDiaJ/I9cLxOknvAYT3rXvUA/G6K+jUrX8QkDuC8rpl9Blf+c3V+161hsoow/txHTMjh6ptMRu2qlp5qT3xWYY4ORIEhIqO3Y8pkXbW73R0+CVvUk+Jp65FvlFKIHgu25LQU/3+ZfZ+RwCiDuWsZzJ+rORboz79wi87t8bCeagSRi9poqO7Vm6QSxInEXl7RiujJ8vTixg3KljxdBdgOblocokM94Vr95FwW9wkPfLtQT8fQzarZf+k+zN3PJ8lwUdW/V24xYPrJD/5M3fzMjSGlruvwx/weAtE4rfFluK6pF2GfPrnEM5+x7mP3LaoiVx4iBD/UVcms5yDY4wiMnAMvY/yCMETFvluUlyXg2t+XrpPT9DlEfioG+yfgejrzsHR6NQP5KjN268i/2wTSfqwe88IbgQd1x/bD7NyDuiAXpxRog5MXTH3XlSZsB6/UOk23mH4Wc4EzxbqdvRR2lBLqUyCYwZ5T6BUBCxWHe73WMSpyjJbJzwP6EqQ8tkSYS0BXC/pz8wDifhu8LMkyq7avPQwF35SN7EnPNXf3GuZwTqoSZJsL+yHjZ7Cli8hD4AoDuATAFJ7ayeD5Rb/fIthz6wz+R2Gp8Kol2dTTWyZ5ZavQ7l+b86VFbOpL6DdtglKmwOEOs6/slidrhxKxpw7o6PGIgfsoiEcsdnnJA8/V9m8goi5A5/IpliKdJGdRt4V62jWzo6mIBNBXG5NJ9ahrDV1gFbHZ6k+v7BXt1abHR2UZM3Jy9sTQrpspxQNOVAeOnhR9KVUfTrFrLJeUJuu8zO4+ac/6antlU/zt3cidnvILT+tkqP2PEs8xT6PgpXpcoPmasRs4lyvVHlaNoh1gIUIY83OGHtsNG0vT9fMxv1zEfBxCvnAenV6Q/JidY6SjpbQIFedqwfIeZqM1UDw3Uj71WD2b4a9qTQik9mK207qV6UiJvQuM31eSwBskJ1Ld0ukQsfK4kUXMd7BWmZ6vc0/o6bfKZ2bSLmN1ucPTucLUxpSpi7R5hqvjkwuxgW4oheWk67nbyjnoE3HPWfdArPqG7Is7aq5VjHrsqoW5dfEXVdT0getTKJmxsou7/Bc98EXfYH3vNOx8CSA+tx/HrdOsrBUj1S7HMe3759ahj5w8UE53WcgLEGqD2PmsxxxReerPi3X8dkjXGuyOdwBXyVH4NpqxL2Iym5iqYLE7sjux1yBXevUnMZx4ZXHP09GWZM38zPEFgpHa4gKwnoIRN9gyvSNtkV00Ynxq6SJzJGYG1hrjPkgI4JO/zPOBBxcyeGOBGyaZQO7vhtFtCVtv4qYVUi2uZKBqx1/Pk9SZ2qoe3mWZlobP6TFOhmRgPPJ9oWxqCn46lEtMtW+FAgzV3ctK5t/yws090YFpVn7E6efVqVNykSdDSSGXKKsVWUmYxPM3IHfIRYNpFTSnY5oJICxPzpLxmyHGBib9fU3MPpAqkqNMRqoFrW32bZHE/GZ7RBsb4txDlq4uy7eGxZ+3fm4EUiYhBTb/9C75PRsUph4RmdG1y+66dJ97dlUenlQXzEIHfxmrEh3msQM6EIvjw+OuiLeWpvu0U30Z009tqYdgrnT7XgglNJoqjeSe2ynUhdL7qZDYa76419rYf50RQL79IzEokdhBePyGepMmOVxO0rvarngKWm21G6k97KeCZS05Cc96ksQ+L0Qf9CUbnGJekHhrJHHpbFOii7c580mc+kT2wl66k3OJ4GY1IFgfe+dMFPAzA+ycqOJb50/qFDlkO8xYf37QqvJjD/f5ZuaLFP0FODW7mJSW/xkFvfEyGSmw7PhOTYbKBnnnver8KbqtRuLR67f3nRq/sGId+PTF+J6KvYujpb01t2vuVuxQ4wapVGTwHPTNx14u5HBsHOycoRORuR4rKlyvzXU3D9oZFAbZTQDxx3MvD4ySfgk0PxNqcFK1JQIqwunhpl37Z+kDNezKlnW4MdZ6Zp3sUQSarWVQARcevGM3rCk+5DWP06VdjhgtmC5KjeJNkUGhdmopNJ/sHGgWSbDt9+JaxZH7ewGfgOtRk64p1GnzsTM3Ip+oWSruXkjreIlNjarYOR6J66Ivzw26FnNEzOsq86K35UuJ4Dn/LW9B7+17ablGt85Zrbt1uAs/Jybg2FSdz9Kok4lYdFnNF/tSXDmoK/Hp7pTg+VeVsVwA8MvREzvdfgKsbL3MdMZ7GZn4H3E+ULR8en52f2uE5HMmd8TCoie3mjzxKCp1cGitFqpIUBOMXhbFHxjTAEwarpFnbYT9s63yvk+9/ZQvUN57zjT+dCScoDs4CCXNcvyWluGHnnJnrpfpD6lm++0SyxGSemqxGfBaKso6e2bRnJTpaGGGmAK0/9Uzz1RKBARp9q9KRptWppt+4S3sOshjCKHeTV1XuurWb9o9nDSjCLGsaJiKz/UB6TynHNFVLPVURVAeuOu+tnyVvIdoVHTGUbRzh6F0U6UBOnWx5akdyNnq2PnF7Vv1i3bOQeEubNXc4rjwQW2jcOC4meHzkdliWDGR8Eo91dOlf9KYwG6n9XYmwqQflxPWKEFpJrDuMuf9VHgTBy+SvDTP7SjZmpMaipfNivPg9jtaWVmrUUxNGR568L+Osfk5eE5thvbt+zazN74j6//G1BLAwQUAAIACAC1WIpPaKB6Ok0AAABrAAAAGwAAAHVuaXZlcnNhbC91bml2ZXJzYWwucG5nLnhtbLOxr8jNUShLLSrOzM+zVTLUM1Cyt+PlsikoSi3LTC1XqACKGekZQICSQqWtkgkStzwzpSQDqMLA2BghmJGamZ5RYqtkbm4KF9QHmgkAUEsDBBQAAgAIAHGLO1VTsNzVfQcAAIgcAAAgAAAAdmlkZW9sZWN0dXJlL2NvbW1vbl9tZXNzYWdlcy5sbmfNWV1P22YUvq/U/2BFQtqk9WPaTS+glZMYsHDszHag7MZCK6qQKExlm7Y7Au1KVVoQperUiVK2SbvYTUhjCITQv/D6H+0557UTJ01nOwxpF0Di5D2fz3nOOS+jd356sKj8OP9wZWF5aSz35fWbOWV+6dvlewtL98dyFXf82q2csvL93NK9ucXlpfmx3NJyTrlz++qV0cW5pfs/zN2fx+urVxRl9MH8ygrertymd933ysK9sVw576mFguY4et7QPNXWVc9Q85rh5dXClOdaXl6b0M3cbbEv/GBV+OIkWBNNRZwqoi1qwRNRE61gXQmqooWXJ6IhaqM3QgXZ9Fmua5W8smpqBtTtiaY4Eu1gK9hSxAeIbkN3K9gcTripTusTqqtbppevQI/pQMUbyDyH7FPyB86IOnS+h1O/4G9zOEWO5rq6OeGwB7WgGqwhaOeICytpiHN+tA6tbfl6aEWGXtSg5SCK+3BiXKvcCfkOZTh4fMGgV4q6hXjbtgw3q4HwbTjdQFzhNAWdo1LHzxGe+tDTFH4GLWVDndVszylo0ET6LNdzKuWyZbtaEdp2IQ/AhPz3pCd4Jk4UToXPiT4iTynnPrl5DhMajO4jHKvjcx/frVIM6gqfoedn9OUGorEVgf2QXWiKBuL1VDSDxxkccKZ004PxHLLwsW7o7qxXsjivfeUWN+SSzDAtu6QaqfRTzFpcPQgvvW3hM/p+Lavusq05mukil+VJy7Wg+E9AZI0kk7jgERza4sJBBZG3DVBOE68zaaJa8UzPGvcKVsV042WjjHxd0RyGqlkp5TV7RIH8Y2XEtVxEI/rQGcmgbxrqBtXADmUJkfpvamBGRdhKqj0lI1mwNTwoejO6O8kOnotjYmNKE6Aik3YG3U+DzeCFwirx9hosoLKvEucpC853D9FekqyIeoNaLod82vERrAe9tWQ+KlglEM+sZ1gTlucAeXT6Nwkpwpz4gCbDJksiIvM+++rWzZ9u3fw8Wbbp2pYhmc0ztbsuc8I25L8Sr7KdBkKn2a9t8Ro/u4mnK7YNRIeg0x3mJnLW0CJuajG9cvobXElHMv30mBj3XByChs+ZL8+4wOi7SBGlj1kMvzdjPZcLRIarje6VWBtFq6QCMqg919YLhFFiaPAkCo+IkRL4QeqBCa2PDJAPfHwPduM7YcvkLqoEz7l+z2TVnrFr/vVkk2ZMw1KLjKkSMK5OaH3BigWg9ikLCOj1qMyUYJ1bLNcAPcZrkPgh/KoyadXwgD7ypbgmd4yjqBajalDKi3M/S9+oOwQbyoLlJDoUsprqODOWXeTqR6VRTqUVQDUjAO01IvTUbibp1s2CBRQW3Lj+PcjgWock6odxC5IFwhmVkRICe0Y3kTLPlbW1Nwi1xzxSEblskNPkZ5O94E4hThlc9WgQCja/iLxlPlRA9L5sNj2diNPQgNB17u0nsTJIzImhVszCpJd3u3z1mqEuccJGppSB8ulF6kEnazLBvUhEAx0AsWYPxBLND5VhVL4LVuGwvxK/ZzllTeHUW/Emy5lZzZHsmXQoNmSD9iJyYc7bCZ4pFB+evNaiehtAaWsSj0Rl3LHwDR9TDYWLUOvHsh08y2aQo6GZm66uGvH+3zWs3cu0NZlLrviBpkn7VoMtpPg0WE/MnlVxDd3UPFd3DY3T8BL9aBu8QF1pT/ya3JnQiwpaEfsF5hL9G29c1Q3u+PFS5FC3uyHegKdNhasOGA8purut+cpI2KnMonaXhp/wdJpsVXnwa6B8XtDo2Zee6xnd6WmUfV5FfUByQcgztYgNmOElq8WbYjsdK6WNzTD+EP9enjPEWyxmI4bekCgvwavOuvXvwJM4ATsz8PpMHNAUGt1l7X8Kz549cxiIDoHKLGEZ1pXM6MwKyMt3K9weNQy04HXt2oO5hcX0x0wLqsZlK/WpVmhAeUS0zh0gnGrPBy2gfnotEePvUutlzt8Vf4Hv36QXMaPlHd2Vc0aNKjzpKDPQBUa1iD4ufyiDj1bFxlr7UTYYf1VgapUX5np6SVHE36GzHog/8PdA/J3ieLQO9QxA3YbNdxK8qT3pLAnZbw6hp1LSouTK+eRjKqUEyZmUlNR5nUfeuqsMFVPKvYzX/zCLVLZ8a3MmEyxqdy5icBib/Z5tNmZdnzHBiyRlHYK6yJ4RI5nLB7BTyXMYHM8aH5fZI65IPOfqCGrvDr4jb9WrvIhv8eBLyWdLzwZsiJ1xgW3+9FbuK4zcY66oDfpckaJr0dJPq3qyxZZluHrZKxRohyIyQrwOw81pNXkg75yfVE0UF1398D18ixm1HYE93IYbjHfKbat7P9KK3xBR0vruiNKaMF4xDKdga5oZurIf3WkGzzHOr8ansM7N5xDCAYlQAcEiRBtdMHYvUeMKwyvV2K1zLa1SuuYKiyZMTt/4Ewd1WqHR0iIlvuWhLpaR5C4YCSqrFUfrhLoG3Bynd42u+6MoMvzloIswhncqWY3p9FUpdLe/u2cQNN0T833OHKZLjvuwUe82Min1XbcPpi+yacsg1pYSXsoKp2qRly29UjrvVvh/hqM3Yv9C/AdQSwMEFAACAAgAcYs7VR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xiztVT+6hC0IGAAAbHQAAKgAAAHZpZGVvbGVjdHVyZS9mbGFzaF9wdWJsaXNoaW5nX3NldHRpbmdzLnhtbO1ZW3PTRhR+z6/YUYe3EjvXkoxtxiTK1FPHdm1B4SkjWxtbRZY00pqQPuXSUjpQYIDMdGBKSzvTPvTFhYhLiM1fWP2F/pKelWT57qwz4NJpmTGJV+d859tz2z1R7Pz1qoauYctWDT0uzExHBYT1kqGoejkuXJTWzp4TkE1kXZE1Q8dxQTcEdD4xFTNrRU21KwVMCIjaCGB0e9kkcaFCiLkciWxtbU2rtmmxp4ZWI4BvT5eMasS0sI11gq2Iqcnb8INsm9gWAgQOAPhUDT1QS0xNIRTzkdYNpaZhpCpx4ZKqYCONS6Rm4TVNtitCxJcsyqWrZcuo6cqKoRkWssrFuPDRnPevJeOjrapVrDO32AlYZMtkWVYUlRGRtYL6FUYVrJYrwBictqUqpBIX5qJRhgLSkX4UD9vfvcxQVgxwg04C+ComsiIT2f/q27PwJrYgHthOEKuGAbRrrUOS4OskXPCXlG1drqolCZ4g5qy4sCpt5MU1MS9mVsSNi/m0T5VbQ0pJaZFLp5BOrY4jn8uLBTEjifmNC6nsmBqnsSKuJ1PpMXW+EC8UUtK4ljLJ9XFVcp9mM2PpJKVUNjOGH1ay67lk5spYO/r0Sk7Mp1OZzzakbDYtpXJtLS8rO/IvFulO5RikvFGzOhOWVGrVoi6rGvSPnqy1MYEOpMlWGUvGmgrVtSlrNhbQlyYuf16TNZVsQ6OCOkNXMTaTtglVnmf1FBdYjQhtOB8QiEGRhbW6NBsW68zsUtfeI7759r4G0oyFDSxXMYgxYfoz0YWQ/9L8aPpDiMaggZqyvp02yhNnv7DYbpXnoqPpD6IZu8Yae0a2LK+D9tM/0X2z8+34zy0ujqYwxFpMJkQuVaCzk1Zj7lxpSanM93KJqNfg0MA9XDdrmlaomaZhkXZv71wMSQyBiW0aelfxsO+oaGhKGDVcLWIlI1dxcCBq/oFYuKrqayA8I6BNqHQNQpo1sY4Ksg7nsEogzKUQw64VbaIS7/xdC6STlipr6KKuwkUBo/VCX9hLFdmyu0o7DBE7+koJep823V361t2hTfqKvqTPqEMP4dOAb44fCF9yKMJPtO7ug2adS/opfcMsuPvuHfc7sPEagfk3tE5f00M+c0CVAdzyQE4F8cDb7TE9Ynt399zbXFpP6HPPyjNvB/z++Zk6YGXf3YH/b3FpPAR2R56tQ/dbsHPEoyWerUKD5IwB+Mrd45L9EdjvISDRcL8Gd+2A2+ruDfj+CtEmglTpocqdNE3QagDi9/QIUOvwewNiCrFk4X0BUMdcQPeZkrvH6ED6Ivp2EDCsPQe2bWjOZAVw5H4DWIAPHwdB8JuQ6k36pwf6jC27t5FfP5CFx0zW3fEXHJCERAHFlsfc3daTF6DveKRAh+UHCJ3nDQizz2iB99leAOOll5cO5NjNgBKjy2A/bluEskYQJIceMzc53mrgugatQyxBfZ9x6qqo6XfJysujPc92HcIDtkGg0SrDCXF9SN+4d0PYgHK9BdyZiiEw8sLVu0Eo6l0P5ibbQ5AFAc2W/33YNhLs64x/K09lVsXLZyZMeUSmvBumrGSY5VZN3AQ4fm8gP8AOq4ompIHjV11PebFlRny35yxxOpDdW+N51gvdodc8XvjtnS0PdOEINoHnD5kYnC4QlBtjtBquTe8xju5tBu91O5BwYPdOkALdPuA+kgP5FoVG9z7rHgFWq/XBJHwmO+5d2PqRu8/l+ujM7Nz8wuIn55aWpyN/7fx2dqRSMAzlNFnVW9PQysihmFuzZwA/QW/ISH2C1tDBmlvv9Bb7hmxuzQGDKbdu78DNrdg3dvNpDhm+T1AeMYKfoDliEO/TXTOsKgwmWOnQT7HNJlek1KWUdGVDEi9L3QBeNfTf32MRNl4Mnja8ye9DHjae0Af0Mb0HQ8djegB3hh/oAecV+gC61K/w8yn9g7OtP6GPPFsP6e9g5xGn1j3O284B/YVzaHjEPdW0z5+OW2XPJdK9wzurBHffV94typtWvMOX3Vnh3hTcSCfWpyfQFyZUZO9ipPcL9f0U2anC9e9pUP9V133wf0l6T84riOupC9n06v/F+w860f8Wvlboeo8Q/nm7+1Uae1JVdbUqawUNfBy+f0sszEdjkcGPpqYArfuFZmLqb1BLAwQUAAIACABxiztV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HGLO1V6DWmeOAYAAJMcAAApAAAAdmlkZW9sZWN0dXJlL2h0bWxfcHVibGlzaGluZ19zZXR0aW5ncy54bWztWVtvE0cUfs+vGG3FW4lzgTSJ7CCTbIRVx3bthcJTtPZO7C3r3dXumJA+5dLSVFBAQKQKVFpaqX3oiwtZLiE2f2H2L/SX9Mzs+n7JOAWjSo3kODs+5zvfnNvMiaMXbpYNdAM7rm6ZMWl6ckpC2CxYmm4WY9JlZfXsvIRcopqaalgmjkmmJaELSxNRu5I3dLeUw4SAqIsAxnQXbRKTSoTYi5HI5ubmpO7aDvvUMioE8N3JglWO2A52sUmwE7ENdQveyJaNXSlEEACAV9kyQ7WliQmEogHSmqVVDIx0LSZd0TVsJXGBVBx8iZQNKRII5tXC9aJjVUxt2TIsBznFfEz6ZJb/NGQCsBW9jE3mFXcJFtkyWVQ1TWc8VCOnf41RCevFEhAGn23qGinFpNmpKYYC0pFeFI4dbF5lKMsWeMEkIXwZE1VTiRo8BvYcvIEdCAd2l4hTwQDasdYmSfBN0lwIlrQtUy3rBQU+QcxXMWlFWc/Kq3JWTi3L65ezyYCqsIaSUJKykE4umVgZRT6TlXNySpGz6xcT6RE1TmNFXosnkiPqfClfzCWUUS2l4mujqmQupVMj6cSVRDo1gh+W02uZeOraSDu6dC0jZ5OJ1OfrSjqdVBKZlhbPyrb8i0Y6UzkKKW9VnPaEJaVKOW+qugHtoytrXUygARmqU8SKtapDdW2ohosl9JWNi19UVEMnW9CnoM7QdYztuGtDkWdZPcUkViNSCy4ABGJQZM1aXZhpFuv0zELH3iOB+da++tKMNvtXpmQRa8z0p6fON/kvnBtOfwDRKPRPWzW3klZx7OzPz7Va5fzUcPr9aEZvsL6eUh2Hd9Be+ie6b+ZcK/6zc3PDKQywFlUJUQsl6Oyk0ZjbVxpSOvO9WiD6DTg0cBfXjYph5Cq2bTmk1dvbF5skBsBENyyzo3jYM8pbhtaMGi7nsZZSy1DCmVVTQhtQ1wYEMG1jE+VUEw5dnUBQC00Nt5J3iU74YbsaSscdXTXQZVOHWwFGa7meIBdKquN2FHIzIOygKyzRB7Tu79B3/jat09f0FX1OPXoIrxo8eYHbA8mBCD/Tqr8HmlUh6Wf0LbPg7/l3/e/BxhsE5t/SKn1DD8XMAVUGcJuDnAriId/tMT1ie/d3/TtCWk/pC27lOd+BuH9+oR5Y2fO34fdtIY1HwO6I2zr0vwM7RyJa8tkytEPBGICv/F0h2Z+A/S4CEjX/G3DXNrit6t+C59eI1hGkShdV4aSpg1YNEH+gR4Bahb9rEFOIJQvvS4A6FgJ6wJT8XUYH0hfRd/2AYe0FsG1BCyYrgCP/W8ACfHh5CIJfh1Sv07846HO27N9BQf1AFh4zWX87WPBAEhIFFBse83can7wEfY+TAh2WHyB0QTQgzD6jBd5newGMVzwvPcix/ZASo8tgP21ZhLJGECSPHjM3eXw1dF2NViGWoL7HOHVU1OT7ZMXzaJfbrkJ4wDYI1BplOCauj+hb/14TNqRcbQC3p2ITGPFwdW8QinqHw+yzPYRZENJs+D+AbSHBvs4Ed/BEakW+embMlIdkyvthykqGWW7UxD7AiXsDBQH2WFXUIQ28oOq6yostM+I7XWeJ14bs3x7Nszx0h7x5vAzaO1vu68IhbELPHzIxOF0gKLdGaDVCm95lHP07DJ53O5DwYPdemAKdPhA+kkP5BoVa5z6rnACr1Wp/EgGTbf8ebP3I3xNy/dT0zOy583OfzS8sTkb+3v797FClcPTJGKpuNmaf5aEjsLBm17h9gt6AAfoErYFjtLDe6S32jNTCmn3GUGHd7vFaWLFnyBbTHDBqn6A8ZOA+QXPI2N2ju2o5ZRhDsNamn2CbjS8riSsJ5dq6Il9VOgF4NfTe36MRNkz0ny34nNc1WuQ/4mzxlD6kT+h9mDGe0AO4IvxIDwRvzAfQlH6D92f0T8Eu/pQ+5rYe0T/AzmNBrfuCl5sD+qvgjPBYeIhpHTdtl8iuO6N/V3Q0Ca+6r/mliQ8n/KxlV1S4JoUX0LG15TG0gTHVVN95XR9aVEEZfpiaOlV0Pmb7+d9Vwlnl9uvVKIfLOlMaU9P+QF7LyWuJi+nkygd1ny7mv/9g0v1b9wVPzW8BOv7t3/xvdOc3XxOw3vlF4tLEP1BLAwQUAAIACABxiztV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HGLO1W8fTX3SgAAAEkAAAAfAAAAdmlkZW9sZWN0dXJlL2xvY2FsX3NldHRpbmdzLnhtbLOxr8jNUShLLSrOzM+zVTLUM1BSSM1Lzk/JzEu3VQoNcdO1UFIoLknMS0nMyc9LtVXKy1dSsLfjssnJT07MCU4tKQEqLNa34wIAUEsBAgAAFAACAAgAbIs7VQ7c1HE/BQAA9BMAABgAAAAAAAAAAQAAAAAAAAAAAG5vbmUvY29tbW9uX21lc3NhZ2VzLmxuZ1BLAQIAABQAAgAIAGyLO1UVHmAbowAAAH8BAAApAAAAAAAAAAEAAAAAAHUFAABub25lL3BsYXliYWNrX2FuZF9uYXZpZ2F0aW9uX3NldHRpbmdzLnhtbFBLAQIAABQAAgAIAGyLO1UektYdFAQAAEUSAAAiAAAAAAAAAAEAAAAAAF8GAABub25lL2ZsYXNoX3B1Ymxpc2hpbmdfc2V0dGluZ3MueG1sUEsBAgAAFAACAAgAbIs7VXFXlJ0VAQAA0QIAABwAAAAAAAAAAQAAAAAAswoAAG5vbmUvZmxhc2hfc2tpbl9zZXR0aW5ncy54bWxQSwECAAAUAAIACABsiztVxvNpYA8EAADtEQAAIQAAAAAAAAABAAAAAAACDAAAbm9uZS9odG1sX3B1Ymxpc2hpbmdfc2V0dGluZ3MueG1sUEsBAgAAFAACAAgAbIs7VY5z9vpqAAAA5QAAABoAAAAAAAAAAQAAAAAAUBAAAG5vbmUvaHRtbF9za2luX3NldHRpbmdzLmpzUEsBAgAAFAACAAgAbIs7Vbx9NfdKAAAASQAAABcAAAAAAAAAAQAAAAAA8hAAAG5vbmUvbG9jYWxfc2V0dGluZ3MueG1sUEsBAgAAFAACAAgAsk7RUjZhWAJHAwAA4QkAABQAAAAAAAAAAQAAAAAAcREAAHVuaXZlcnNhbC9wbGF5ZXIueG1sUEsBAgAAFAACAAgAb4s7VXShzGphCAAAniAAAB0AAAAAAAAAAQAAAAAA6hQAAHVuaXZlcnNhbC9jb21tb25fbWVzc2FnZXMubG5nUEsBAgAAFAACAAgAb4s7VRUeYBujAAAAfwEAAC4AAAAAAAAAAQAAAAAAhh0AAHVuaXZlcnNhbC9wbGF5YmFja19hbmRfbmF2aWdhdGlvbl9zZXR0aW5ncy54bWxQSwECAAAUAAIACABviztV0RaCJ6MGAACvIgAAJwAAAAAAAAABAAAAAAB1HgAAdW5pdmVyc2FsL2ZsYXNoX3B1Ymxpc2hpbmdfc2V0dGluZ3MueG1sUEsBAgAAFAACAAgAb4s7VSuT0BhmAwAAlgwAACEAAAAAAAAAAQAAAAAAXSUAAHVuaXZlcnNhbC9mbGFzaF9za2luX3NldHRpbmdzLnhtbFBLAQIAABQAAgAIAG+LO1WzhRdInAYAADkiAAAmAAAAAAAAAAEAAAAAAAIpAAB1bml2ZXJzYWwvaHRtbF9wdWJsaXNoaW5nX3NldHRpbmdzLnhtbFBLAQIAABQAAgAIAG+LO1XsTFlStgEAAHoGAAAfAAAAAAAAAAEAAAAAAOIvAAB1bml2ZXJzYWwvaHRtbF9za2luX3NldHRpbmdzLmpzUEsBAgAAFAACAAgAb4s7VZ/pSL1rAAAAawAAABwAAAAAAAAAAQAAAAAA1TEAAHVuaXZlcnNhbC9sb2NhbF9zZXR0aW5ncy54bWxQSwECAAAUAAIACAC1WIpPx47nNs0zAADuXwAAFwAAAAAAAAAAAAAAAAB6MgAAdW5pdmVyc2FsL3VuaXZlcnNhbC5wbmdQSwECAAAUAAIACAC1WIpPaKB6Ok0AAABrAAAAGwAAAAAAAAABAAAAAAB8ZgAAdW5pdmVyc2FsL3VuaXZlcnNhbC5wbmcueG1sUEsBAgAAFAACAAgAcYs7VVOw3NV9BwAAiBwAACAAAAAAAAAAAQAAAAAAAmcAAHZpZGVvbGVjdHVyZS9jb21tb25fbWVzc2FnZXMubG5nUEsBAgAAFAACAAgAcYs7VRUeYBujAAAAfwEAADEAAAAAAAAAAQAAAAAAvW4AAHZpZGVvbGVjdHVyZS9wbGF5YmFja19hbmRfbmF2aWdhdGlvbl9zZXR0aW5ncy54bWxQSwECAAAUAAIACABxiztVT+6hC0IGAAAbHQAAKgAAAAAAAAABAAAAAACvbwAAdmlkZW9sZWN0dXJlL2ZsYXNoX3B1Ymxpc2hpbmdfc2V0dGluZ3MueG1sUEsBAgAAFAACAAgAcYs7VY92Vf5vAgAAhwgAACQAAAAAAAAAAQAAAAAAOXYAAHZpZGVvbGVjdHVyZS9mbGFzaF9za2luX3NldHRpbmdzLnhtbFBLAQIAABQAAgAIAHGLO1V6DWmeOAYAAJMcAAApAAAAAAAAAAEAAAAAAOp4AAB2aWRlb2xlY3R1cmUvaHRtbF9wdWJsaXNoaW5nX3NldHRpbmdzLnhtbFBLAQIAABQAAgAIAHGLO1WTaEB+hwEAANkEAAAiAAAAAAAAAAEAAAAAAGl/AAB2aWRlb2xlY3R1cmUvaHRtbF9za2luX3NldHRpbmdzLmpzUEsBAgAAFAACAAgAcYs7Vbx9NfdKAAAASQAAAB8AAAAAAAAAAQAAAAAAMIEAAHZpZGVvbGVjdHVyZS9sb2NhbF9zZXR0aW5ncy54bWxQSwUGAAAAABgAGABkBwAAt4EAAAAA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U\u007F~\b{8DEC7486-4C3D-4154-97AF-2165EEA96E25}&quot;,&quot;C:\\Users\\innereye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CURRENT_PLAYER_ID" val="universal"/>
  <p:tag name="ISPRING_FIRST_PUBLISH" val="1"/>
  <p:tag name="ISPRING_ULTRA_SCORM_COURCE_TITLE" val="Учимся учиться_2022"/>
  <p:tag name="ISPRING_PRESENTATION_TITLE" val="Учимся учиться_202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SLIDE_COUNT" val="24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51C364-A9BE-410D-A7C9-8D2B9FBE1C9F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AB5256-5FE2-4B4B-8F73-99F2CDA97B15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7EA03-AB43-4B16-B71A-892620088F9E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1F7287-3C0E-463E-BD45-A7BFF9677E7A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C3716-4AB6-4C52-A5F3-F19299566608}: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59FCF4-FBB6-45EC-BD02-359EDF467A60}: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C11D91-B298-4E14-8E26-3152848EDEBA}:2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84B58-CBB9-4C0B-A665-45D272BC4538}: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4B950-C2AC-4C4A-B3E1-4B55EC37C9FA}:2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884ACC-B8B6-4BBC-B077-48092E3304D2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10D18-44D7-4E18-ACBE-380A78A5AAFF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408D59-FE77-4186-8DFB-7C4F875F8A73}:2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CAC9B-52A2-4B90-9EE4-92A1670AFA88}:2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7E012-59BD-4B36-A2A5-7353EED92F59}: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D09D0-A470-441F-8A82-9240EABEED74}: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435ABC-3F40-4E38-84B5-59C08FACC988}:2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55528-B920-4C8E-B39A-3CC94A7CC1FE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AC440-DC75-491E-9FF1-BE374B844DF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FFE46B-FC17-4382-8B76-A80F2B309AAD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5E624-F0C9-4AC2-98CC-D49A27296187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CF2E9-E43C-433E-B353-83FE0A7A9C97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45F510-0C39-42B5-9245-366667934B60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C863E8-C33E-4E10-B539-AFD29EB3BC2E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670CD-C097-46FF-A05F-975CA1A1A900}:28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2386</Words>
  <Application>Microsoft Office PowerPoint</Application>
  <PresentationFormat>Широкоэкранный</PresentationFormat>
  <Paragraphs>305</Paragraphs>
  <Slides>30</Slides>
  <Notes>27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Bebas Neue Bold</vt:lpstr>
      <vt:lpstr>Bebas Neue Regular</vt:lpstr>
      <vt:lpstr>Calibri</vt:lpstr>
      <vt:lpstr>Calibri Light</vt:lpstr>
      <vt:lpstr>Тема Office</vt:lpstr>
      <vt:lpstr>CorelDRAW</vt:lpstr>
      <vt:lpstr>УЧИМСЯ УЧИТЬСЯ В ВУЗЕ. алгоритм изучения  дисциплин в межсессионный период</vt:lpstr>
      <vt:lpstr>Учимся учиться:  алгоритм изучения  дисциплин ОП </vt:lpstr>
      <vt:lpstr>Выбор дисциплины из  учебного плана к изучению</vt:lpstr>
      <vt:lpstr>Выбор дисциплины из  учебного плана к изучению</vt:lpstr>
      <vt:lpstr>Выбор дисциплины из  учебного плана к изучению</vt:lpstr>
      <vt:lpstr>Выбор дисциплины  из учебного плана  к изучению ОП  </vt:lpstr>
      <vt:lpstr>Выбор дисциплины  из учебного плана  к изучению ОП  </vt:lpstr>
      <vt:lpstr>Список рекомендуемой литературы </vt:lpstr>
      <vt:lpstr>Доступ ЭЛЕКТРОННЫМ ПОЛНОТЕКСТОВЫМ БИБЛИОТЕКАМ</vt:lpstr>
      <vt:lpstr>Консультации</vt:lpstr>
      <vt:lpstr>Прохождение промежуточной  аттестации знаний по дисциплине</vt:lpstr>
      <vt:lpstr>Готовимся к аттестации знаний: правила промежуточной аттестации</vt:lpstr>
      <vt:lpstr>Готовимся к аттестации знаний в форме письменной работы</vt:lpstr>
      <vt:lpstr>Готовимся к аттестации знаний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</vt:lpstr>
      <vt:lpstr>Готовимся к аттестации знаний</vt:lpstr>
      <vt:lpstr>Аттестация знаний в форме компьютерного тестирования АТТЕСТАЦИЯ.  АЛГОРИТМ ДЕЙСТВИЙ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Готовимся к аттестации знаний в форме компьютерного тестирования</vt:lpstr>
      <vt:lpstr>Готовимся к аттестации знаний в форме компьютерного тестирования</vt:lpstr>
      <vt:lpstr>Учимся учиться ( краткий алгоритм )</vt:lpstr>
      <vt:lpstr>Основные правила обучения во ВВГУ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учиться_2022</dc:title>
  <dc:creator>Корзов Сергей</dc:creator>
  <cp:lastModifiedBy>Sergey Korzov</cp:lastModifiedBy>
  <cp:revision>331</cp:revision>
  <dcterms:created xsi:type="dcterms:W3CDTF">2021-10-21T23:17:59Z</dcterms:created>
  <dcterms:modified xsi:type="dcterms:W3CDTF">2025-10-08T05:55:39Z</dcterms:modified>
</cp:coreProperties>
</file>