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71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3BF"/>
    <a:srgbClr val="514EC8"/>
    <a:srgbClr val="3561BE"/>
    <a:srgbClr val="697DDE"/>
    <a:srgbClr val="8D9FF4"/>
    <a:srgbClr val="F04E0F"/>
    <a:srgbClr val="2C4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4D84E-D79E-4F54-BF75-263A1DC426DE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F9315C6E-3022-4BBB-9506-41425B0F17B4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rgbClr val="514EC8"/>
              </a:solidFill>
            </a:rPr>
            <a:t>     </a:t>
          </a:r>
        </a:p>
        <a:p>
          <a:pPr>
            <a:spcAft>
              <a:spcPct val="35000"/>
            </a:spcAft>
          </a:pPr>
          <a:r>
            <a:rPr lang="ru-RU" dirty="0">
              <a:solidFill>
                <a:schemeClr val="tx1"/>
              </a:solidFill>
            </a:rPr>
            <a:t>Зачисление</a:t>
          </a:r>
        </a:p>
      </dgm:t>
    </dgm:pt>
    <dgm:pt modelId="{D56FE945-9CD7-420B-A5B7-795DCC1A0204}" type="parTrans" cxnId="{A1CE1C60-8AF0-4C15-B3ED-94866D255C17}">
      <dgm:prSet/>
      <dgm:spPr/>
      <dgm:t>
        <a:bodyPr/>
        <a:lstStyle/>
        <a:p>
          <a:endParaRPr lang="ru-RU"/>
        </a:p>
      </dgm:t>
    </dgm:pt>
    <dgm:pt modelId="{C2434FAC-F249-47D7-95FC-F51258F61691}" type="sibTrans" cxnId="{A1CE1C60-8AF0-4C15-B3ED-94866D255C17}">
      <dgm:prSet/>
      <dgm:spPr/>
      <dgm:t>
        <a:bodyPr/>
        <a:lstStyle/>
        <a:p>
          <a:endParaRPr lang="ru-RU"/>
        </a:p>
      </dgm:t>
    </dgm:pt>
    <dgm:pt modelId="{157CD6FA-C831-4B5E-A385-AF071B64A7E1}">
      <dgm:prSet phldrT="[Текст]"/>
      <dgm:spPr/>
      <dgm:t>
        <a:bodyPr/>
        <a:lstStyle/>
        <a:p>
          <a:pPr>
            <a:spcAft>
              <a:spcPts val="0"/>
            </a:spcAft>
          </a:pPr>
          <a:endParaRPr lang="en-US" dirty="0">
            <a:solidFill>
              <a:srgbClr val="514EC8"/>
            </a:solidFill>
          </a:endParaRPr>
        </a:p>
        <a:p>
          <a:pPr>
            <a:spcAft>
              <a:spcPct val="35000"/>
            </a:spcAft>
          </a:pPr>
          <a:r>
            <a:rPr lang="ru-RU" dirty="0">
              <a:solidFill>
                <a:schemeClr val="tx1"/>
              </a:solidFill>
            </a:rPr>
            <a:t>Организация доступа к ресурсам ВВГУ</a:t>
          </a:r>
        </a:p>
      </dgm:t>
    </dgm:pt>
    <dgm:pt modelId="{E745ECEF-D315-40E7-8398-A2DCD4A2D43F}" type="parTrans" cxnId="{CC12DA72-398C-405D-B160-041E207B9235}">
      <dgm:prSet/>
      <dgm:spPr/>
      <dgm:t>
        <a:bodyPr/>
        <a:lstStyle/>
        <a:p>
          <a:endParaRPr lang="ru-RU"/>
        </a:p>
      </dgm:t>
    </dgm:pt>
    <dgm:pt modelId="{115D13D7-15E7-4FEE-99EF-4CB683811D6E}" type="sibTrans" cxnId="{CC12DA72-398C-405D-B160-041E207B9235}">
      <dgm:prSet/>
      <dgm:spPr/>
      <dgm:t>
        <a:bodyPr/>
        <a:lstStyle/>
        <a:p>
          <a:endParaRPr lang="ru-RU"/>
        </a:p>
      </dgm:t>
    </dgm:pt>
    <dgm:pt modelId="{8AC7B013-D80D-4BEC-8707-FEF3085248A1}">
      <dgm:prSet phldrT="[Текст]"/>
      <dgm:spPr/>
      <dgm:t>
        <a:bodyPr/>
        <a:lstStyle/>
        <a:p>
          <a:pPr>
            <a:spcAft>
              <a:spcPts val="0"/>
            </a:spcAft>
          </a:pPr>
          <a:endParaRPr lang="en-US" dirty="0">
            <a:solidFill>
              <a:srgbClr val="514EC8"/>
            </a:solidFill>
          </a:endParaRPr>
        </a:p>
        <a:p>
          <a:pPr>
            <a:spcAft>
              <a:spcPct val="35000"/>
            </a:spcAft>
          </a:pPr>
          <a:r>
            <a:rPr lang="ru-RU" dirty="0">
              <a:solidFill>
                <a:schemeClr val="tx1"/>
              </a:solidFill>
            </a:rPr>
            <a:t>Виртуальное знакомство</a:t>
          </a:r>
        </a:p>
      </dgm:t>
    </dgm:pt>
    <dgm:pt modelId="{92EA0ED2-D8B0-4F58-A0FD-4F465F4DE405}" type="parTrans" cxnId="{5A742912-49F7-42E5-8E09-6FF3A462B30F}">
      <dgm:prSet/>
      <dgm:spPr/>
      <dgm:t>
        <a:bodyPr/>
        <a:lstStyle/>
        <a:p>
          <a:endParaRPr lang="ru-RU"/>
        </a:p>
      </dgm:t>
    </dgm:pt>
    <dgm:pt modelId="{50F32508-14AC-490E-81F6-D303FA089982}" type="sibTrans" cxnId="{5A742912-49F7-42E5-8E09-6FF3A462B30F}">
      <dgm:prSet/>
      <dgm:spPr/>
      <dgm:t>
        <a:bodyPr/>
        <a:lstStyle/>
        <a:p>
          <a:endParaRPr lang="ru-RU"/>
        </a:p>
      </dgm:t>
    </dgm:pt>
    <dgm:pt modelId="{746D1D1D-8812-4CDC-A6DC-70D0B1577601}">
      <dgm:prSet phldrT="[Текст]"/>
      <dgm:spPr/>
      <dgm:t>
        <a:bodyPr/>
        <a:lstStyle/>
        <a:p>
          <a:endParaRPr lang="en-US" dirty="0">
            <a:solidFill>
              <a:srgbClr val="514EC8"/>
            </a:solidFill>
          </a:endParaRPr>
        </a:p>
        <a:p>
          <a:r>
            <a:rPr lang="ru-RU" dirty="0">
              <a:solidFill>
                <a:schemeClr val="tx1"/>
              </a:solidFill>
            </a:rPr>
            <a:t>Первый контакт с методистом</a:t>
          </a:r>
        </a:p>
      </dgm:t>
    </dgm:pt>
    <dgm:pt modelId="{26BCED06-C312-42A3-91FE-DA02ED9D1783}" type="parTrans" cxnId="{69424588-5D06-4496-8F3D-4459048DF752}">
      <dgm:prSet/>
      <dgm:spPr/>
      <dgm:t>
        <a:bodyPr/>
        <a:lstStyle/>
        <a:p>
          <a:endParaRPr lang="ru-RU"/>
        </a:p>
      </dgm:t>
    </dgm:pt>
    <dgm:pt modelId="{C35BB97F-A3E8-40FA-871A-32ADE419D95E}" type="sibTrans" cxnId="{69424588-5D06-4496-8F3D-4459048DF752}">
      <dgm:prSet/>
      <dgm:spPr/>
      <dgm:t>
        <a:bodyPr/>
        <a:lstStyle/>
        <a:p>
          <a:endParaRPr lang="ru-RU"/>
        </a:p>
      </dgm:t>
    </dgm:pt>
    <dgm:pt modelId="{80E3F43F-E374-4C77-9B4B-6D0ED9725BC5}" type="pres">
      <dgm:prSet presAssocID="{93C4D84E-D79E-4F54-BF75-263A1DC426DE}" presName="arrowDiagram" presStyleCnt="0">
        <dgm:presLayoutVars>
          <dgm:chMax val="5"/>
          <dgm:dir/>
          <dgm:resizeHandles val="exact"/>
        </dgm:presLayoutVars>
      </dgm:prSet>
      <dgm:spPr/>
    </dgm:pt>
    <dgm:pt modelId="{1DE41485-FC3E-4E94-93FD-3341BC844BFA}" type="pres">
      <dgm:prSet presAssocID="{93C4D84E-D79E-4F54-BF75-263A1DC426DE}" presName="arrow" presStyleLbl="bgShp" presStyleIdx="0" presStyleCnt="1" custLinFactNeighborX="-8267"/>
      <dgm:spPr/>
    </dgm:pt>
    <dgm:pt modelId="{06C7685E-2F2A-4FA9-9911-CFC04A690E70}" type="pres">
      <dgm:prSet presAssocID="{93C4D84E-D79E-4F54-BF75-263A1DC426DE}" presName="arrowDiagram4" presStyleCnt="0"/>
      <dgm:spPr/>
    </dgm:pt>
    <dgm:pt modelId="{513C542E-4753-4532-AA8E-54A1686659C3}" type="pres">
      <dgm:prSet presAssocID="{F9315C6E-3022-4BBB-9506-41425B0F17B4}" presName="bullet4a" presStyleLbl="node1" presStyleIdx="0" presStyleCnt="4" custScaleX="204996" custScaleY="204996"/>
      <dgm:spPr/>
    </dgm:pt>
    <dgm:pt modelId="{375529FE-735C-4311-963C-B7A3D58AE4FA}" type="pres">
      <dgm:prSet presAssocID="{F9315C6E-3022-4BBB-9506-41425B0F17B4}" presName="textBox4a" presStyleLbl="revTx" presStyleIdx="0" presStyleCnt="4" custScaleX="121953">
        <dgm:presLayoutVars>
          <dgm:bulletEnabled val="1"/>
        </dgm:presLayoutVars>
      </dgm:prSet>
      <dgm:spPr/>
    </dgm:pt>
    <dgm:pt modelId="{19601FF3-1D97-4E83-B933-937593D0EEC4}" type="pres">
      <dgm:prSet presAssocID="{157CD6FA-C831-4B5E-A385-AF071B64A7E1}" presName="bullet4b" presStyleLbl="node1" presStyleIdx="1" presStyleCnt="4"/>
      <dgm:spPr/>
    </dgm:pt>
    <dgm:pt modelId="{6B66DBD6-6842-4966-BEFB-F1B580C82769}" type="pres">
      <dgm:prSet presAssocID="{157CD6FA-C831-4B5E-A385-AF071B64A7E1}" presName="textBox4b" presStyleLbl="revTx" presStyleIdx="1" presStyleCnt="4">
        <dgm:presLayoutVars>
          <dgm:bulletEnabled val="1"/>
        </dgm:presLayoutVars>
      </dgm:prSet>
      <dgm:spPr/>
    </dgm:pt>
    <dgm:pt modelId="{AF0E7722-A72E-4069-9758-3C7891BC3EB9}" type="pres">
      <dgm:prSet presAssocID="{8AC7B013-D80D-4BEC-8707-FEF3085248A1}" presName="bullet4c" presStyleLbl="node1" presStyleIdx="2" presStyleCnt="4"/>
      <dgm:spPr/>
    </dgm:pt>
    <dgm:pt modelId="{2FABA5FF-E2F7-47D1-835A-B7518275ABA3}" type="pres">
      <dgm:prSet presAssocID="{8AC7B013-D80D-4BEC-8707-FEF3085248A1}" presName="textBox4c" presStyleLbl="revTx" presStyleIdx="2" presStyleCnt="4">
        <dgm:presLayoutVars>
          <dgm:bulletEnabled val="1"/>
        </dgm:presLayoutVars>
      </dgm:prSet>
      <dgm:spPr/>
    </dgm:pt>
    <dgm:pt modelId="{359274BC-7AEF-4682-9CB5-97CF21E14254}" type="pres">
      <dgm:prSet presAssocID="{746D1D1D-8812-4CDC-A6DC-70D0B1577601}" presName="bullet4d" presStyleLbl="node1" presStyleIdx="3" presStyleCnt="4"/>
      <dgm:spPr/>
    </dgm:pt>
    <dgm:pt modelId="{0C5C2142-B69C-45F3-B9E5-A1A9876C54E7}" type="pres">
      <dgm:prSet presAssocID="{746D1D1D-8812-4CDC-A6DC-70D0B1577601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A742912-49F7-42E5-8E09-6FF3A462B30F}" srcId="{93C4D84E-D79E-4F54-BF75-263A1DC426DE}" destId="{8AC7B013-D80D-4BEC-8707-FEF3085248A1}" srcOrd="2" destOrd="0" parTransId="{92EA0ED2-D8B0-4F58-A0FD-4F465F4DE405}" sibTransId="{50F32508-14AC-490E-81F6-D303FA089982}"/>
    <dgm:cxn modelId="{05B3C42D-E4E2-437E-8407-688880CF8957}" type="presOf" srcId="{157CD6FA-C831-4B5E-A385-AF071B64A7E1}" destId="{6B66DBD6-6842-4966-BEFB-F1B580C82769}" srcOrd="0" destOrd="0" presId="urn:microsoft.com/office/officeart/2005/8/layout/arrow2"/>
    <dgm:cxn modelId="{D3BD662F-86A0-42E1-B77B-8A32C597C16A}" type="presOf" srcId="{8AC7B013-D80D-4BEC-8707-FEF3085248A1}" destId="{2FABA5FF-E2F7-47D1-835A-B7518275ABA3}" srcOrd="0" destOrd="0" presId="urn:microsoft.com/office/officeart/2005/8/layout/arrow2"/>
    <dgm:cxn modelId="{A1CE1C60-8AF0-4C15-B3ED-94866D255C17}" srcId="{93C4D84E-D79E-4F54-BF75-263A1DC426DE}" destId="{F9315C6E-3022-4BBB-9506-41425B0F17B4}" srcOrd="0" destOrd="0" parTransId="{D56FE945-9CD7-420B-A5B7-795DCC1A0204}" sibTransId="{C2434FAC-F249-47D7-95FC-F51258F61691}"/>
    <dgm:cxn modelId="{CC12DA72-398C-405D-B160-041E207B9235}" srcId="{93C4D84E-D79E-4F54-BF75-263A1DC426DE}" destId="{157CD6FA-C831-4B5E-A385-AF071B64A7E1}" srcOrd="1" destOrd="0" parTransId="{E745ECEF-D315-40E7-8398-A2DCD4A2D43F}" sibTransId="{115D13D7-15E7-4FEE-99EF-4CB683811D6E}"/>
    <dgm:cxn modelId="{69424588-5D06-4496-8F3D-4459048DF752}" srcId="{93C4D84E-D79E-4F54-BF75-263A1DC426DE}" destId="{746D1D1D-8812-4CDC-A6DC-70D0B1577601}" srcOrd="3" destOrd="0" parTransId="{26BCED06-C312-42A3-91FE-DA02ED9D1783}" sibTransId="{C35BB97F-A3E8-40FA-871A-32ADE419D95E}"/>
    <dgm:cxn modelId="{EEA84093-AD7C-46EA-99F7-437F153BCC08}" type="presOf" srcId="{746D1D1D-8812-4CDC-A6DC-70D0B1577601}" destId="{0C5C2142-B69C-45F3-B9E5-A1A9876C54E7}" srcOrd="0" destOrd="0" presId="urn:microsoft.com/office/officeart/2005/8/layout/arrow2"/>
    <dgm:cxn modelId="{C0EE76EB-52DE-4963-BB56-7F2210B8D324}" type="presOf" srcId="{93C4D84E-D79E-4F54-BF75-263A1DC426DE}" destId="{80E3F43F-E374-4C77-9B4B-6D0ED9725BC5}" srcOrd="0" destOrd="0" presId="urn:microsoft.com/office/officeart/2005/8/layout/arrow2"/>
    <dgm:cxn modelId="{16C25FF7-732E-4143-9B52-3DBA50AF17D0}" type="presOf" srcId="{F9315C6E-3022-4BBB-9506-41425B0F17B4}" destId="{375529FE-735C-4311-963C-B7A3D58AE4FA}" srcOrd="0" destOrd="0" presId="urn:microsoft.com/office/officeart/2005/8/layout/arrow2"/>
    <dgm:cxn modelId="{D78CFF92-E8D3-41E8-9EC6-8E632BC02567}" type="presParOf" srcId="{80E3F43F-E374-4C77-9B4B-6D0ED9725BC5}" destId="{1DE41485-FC3E-4E94-93FD-3341BC844BFA}" srcOrd="0" destOrd="0" presId="urn:microsoft.com/office/officeart/2005/8/layout/arrow2"/>
    <dgm:cxn modelId="{021D11FF-A1E8-4A72-A74F-303B775B4A44}" type="presParOf" srcId="{80E3F43F-E374-4C77-9B4B-6D0ED9725BC5}" destId="{06C7685E-2F2A-4FA9-9911-CFC04A690E70}" srcOrd="1" destOrd="0" presId="urn:microsoft.com/office/officeart/2005/8/layout/arrow2"/>
    <dgm:cxn modelId="{F3FD7D05-2CB0-45ED-8520-E774D5AD8BC0}" type="presParOf" srcId="{06C7685E-2F2A-4FA9-9911-CFC04A690E70}" destId="{513C542E-4753-4532-AA8E-54A1686659C3}" srcOrd="0" destOrd="0" presId="urn:microsoft.com/office/officeart/2005/8/layout/arrow2"/>
    <dgm:cxn modelId="{E87A7FBA-AAA4-4D76-8AF9-6664C8DC1554}" type="presParOf" srcId="{06C7685E-2F2A-4FA9-9911-CFC04A690E70}" destId="{375529FE-735C-4311-963C-B7A3D58AE4FA}" srcOrd="1" destOrd="0" presId="urn:microsoft.com/office/officeart/2005/8/layout/arrow2"/>
    <dgm:cxn modelId="{8BCDB555-C9FA-421F-96F5-F69DA7F0942F}" type="presParOf" srcId="{06C7685E-2F2A-4FA9-9911-CFC04A690E70}" destId="{19601FF3-1D97-4E83-B933-937593D0EEC4}" srcOrd="2" destOrd="0" presId="urn:microsoft.com/office/officeart/2005/8/layout/arrow2"/>
    <dgm:cxn modelId="{29674B46-BF2A-415C-9269-FEBAD1E11D54}" type="presParOf" srcId="{06C7685E-2F2A-4FA9-9911-CFC04A690E70}" destId="{6B66DBD6-6842-4966-BEFB-F1B580C82769}" srcOrd="3" destOrd="0" presId="urn:microsoft.com/office/officeart/2005/8/layout/arrow2"/>
    <dgm:cxn modelId="{A48CC775-00D4-4F3B-B02D-D62EDB11A766}" type="presParOf" srcId="{06C7685E-2F2A-4FA9-9911-CFC04A690E70}" destId="{AF0E7722-A72E-4069-9758-3C7891BC3EB9}" srcOrd="4" destOrd="0" presId="urn:microsoft.com/office/officeart/2005/8/layout/arrow2"/>
    <dgm:cxn modelId="{5A80BCAC-F22E-44D1-9619-A552488C6607}" type="presParOf" srcId="{06C7685E-2F2A-4FA9-9911-CFC04A690E70}" destId="{2FABA5FF-E2F7-47D1-835A-B7518275ABA3}" srcOrd="5" destOrd="0" presId="urn:microsoft.com/office/officeart/2005/8/layout/arrow2"/>
    <dgm:cxn modelId="{1DF0FFBB-E0BB-42EF-8467-2D1FD734EC11}" type="presParOf" srcId="{06C7685E-2F2A-4FA9-9911-CFC04A690E70}" destId="{359274BC-7AEF-4682-9CB5-97CF21E14254}" srcOrd="6" destOrd="0" presId="urn:microsoft.com/office/officeart/2005/8/layout/arrow2"/>
    <dgm:cxn modelId="{C0B6585E-4561-4981-B6EF-2DFEB9EFA266}" type="presParOf" srcId="{06C7685E-2F2A-4FA9-9911-CFC04A690E70}" destId="{0C5C2142-B69C-45F3-B9E5-A1A9876C54E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41485-FC3E-4E94-93FD-3341BC844BFA}">
      <dsp:nvSpPr>
        <dsp:cNvPr id="0" name=""/>
        <dsp:cNvSpPr/>
      </dsp:nvSpPr>
      <dsp:spPr>
        <a:xfrm>
          <a:off x="0" y="373541"/>
          <a:ext cx="6984776" cy="436548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C542E-4753-4532-AA8E-54A1686659C3}">
      <dsp:nvSpPr>
        <dsp:cNvPr id="0" name=""/>
        <dsp:cNvSpPr/>
      </dsp:nvSpPr>
      <dsp:spPr>
        <a:xfrm>
          <a:off x="603662" y="3535378"/>
          <a:ext cx="329325" cy="329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529FE-735C-4311-963C-B7A3D58AE4FA}">
      <dsp:nvSpPr>
        <dsp:cNvPr id="0" name=""/>
        <dsp:cNvSpPr/>
      </dsp:nvSpPr>
      <dsp:spPr>
        <a:xfrm>
          <a:off x="637222" y="3700041"/>
          <a:ext cx="1456602" cy="10389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25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kern="1200" dirty="0">
              <a:solidFill>
                <a:srgbClr val="514EC8"/>
              </a:solidFill>
            </a:rPr>
            <a:t>    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Зачисление</a:t>
          </a:r>
        </a:p>
      </dsp:txBody>
      <dsp:txXfrm>
        <a:off x="637222" y="3700041"/>
        <a:ext cx="1456602" cy="1038985"/>
      </dsp:txXfrm>
    </dsp:sp>
    <dsp:sp modelId="{19601FF3-1D97-4E83-B933-937593D0EEC4}">
      <dsp:nvSpPr>
        <dsp:cNvPr id="0" name=""/>
        <dsp:cNvSpPr/>
      </dsp:nvSpPr>
      <dsp:spPr>
        <a:xfrm>
          <a:off x="1823026" y="2604304"/>
          <a:ext cx="279391" cy="279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6DBD6-6842-4966-BEFB-F1B580C82769}">
      <dsp:nvSpPr>
        <dsp:cNvPr id="0" name=""/>
        <dsp:cNvSpPr/>
      </dsp:nvSpPr>
      <dsp:spPr>
        <a:xfrm>
          <a:off x="1962722" y="2743999"/>
          <a:ext cx="1466802" cy="199502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44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700" kern="1200" dirty="0">
            <a:solidFill>
              <a:srgbClr val="514EC8"/>
            </a:solidFill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Организация доступа к ресурсам ВВГУ</a:t>
          </a:r>
        </a:p>
      </dsp:txBody>
      <dsp:txXfrm>
        <a:off x="1962722" y="2743999"/>
        <a:ext cx="1466802" cy="1995026"/>
      </dsp:txXfrm>
    </dsp:sp>
    <dsp:sp modelId="{AF0E7722-A72E-4069-9758-3C7891BC3EB9}">
      <dsp:nvSpPr>
        <dsp:cNvPr id="0" name=""/>
        <dsp:cNvSpPr/>
      </dsp:nvSpPr>
      <dsp:spPr>
        <a:xfrm>
          <a:off x="3272367" y="1856060"/>
          <a:ext cx="370193" cy="370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BA5FF-E2F7-47D1-835A-B7518275ABA3}">
      <dsp:nvSpPr>
        <dsp:cNvPr id="0" name=""/>
        <dsp:cNvSpPr/>
      </dsp:nvSpPr>
      <dsp:spPr>
        <a:xfrm>
          <a:off x="3457464" y="2041156"/>
          <a:ext cx="1466802" cy="269786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158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700" kern="1200" dirty="0">
            <a:solidFill>
              <a:srgbClr val="514EC8"/>
            </a:solidFill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Виртуальное знакомство</a:t>
          </a:r>
        </a:p>
      </dsp:txBody>
      <dsp:txXfrm>
        <a:off x="3457464" y="2041156"/>
        <a:ext cx="1466802" cy="2697869"/>
      </dsp:txXfrm>
    </dsp:sp>
    <dsp:sp modelId="{359274BC-7AEF-4682-9CB5-97CF21E14254}">
      <dsp:nvSpPr>
        <dsp:cNvPr id="0" name=""/>
        <dsp:cNvSpPr/>
      </dsp:nvSpPr>
      <dsp:spPr>
        <a:xfrm>
          <a:off x="4850926" y="1361014"/>
          <a:ext cx="495919" cy="495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C2142-B69C-45F3-B9E5-A1A9876C54E7}">
      <dsp:nvSpPr>
        <dsp:cNvPr id="0" name=""/>
        <dsp:cNvSpPr/>
      </dsp:nvSpPr>
      <dsp:spPr>
        <a:xfrm>
          <a:off x="5098886" y="1608973"/>
          <a:ext cx="1466802" cy="313005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777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rgbClr val="514EC8"/>
            </a:solidFill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Первый контакт с методистом</a:t>
          </a:r>
        </a:p>
      </dsp:txBody>
      <dsp:txXfrm>
        <a:off x="5098886" y="1608973"/>
        <a:ext cx="1466802" cy="3130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6B5-9DEA-4CDF-B32E-4AF8D4F388DA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F62E-3F84-45D4-9443-5AB483FA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6B5-9DEA-4CDF-B32E-4AF8D4F388DA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F62E-3F84-45D4-9443-5AB483FA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8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6B5-9DEA-4CDF-B32E-4AF8D4F388DA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F62E-3F84-45D4-9443-5AB483FA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6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6B5-9DEA-4CDF-B32E-4AF8D4F388DA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F62E-3F84-45D4-9443-5AB483FA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2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6B5-9DEA-4CDF-B32E-4AF8D4F388DA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F62E-3F84-45D4-9443-5AB483FA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2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6B5-9DEA-4CDF-B32E-4AF8D4F388DA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F62E-3F84-45D4-9443-5AB483FA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9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6B5-9DEA-4CDF-B32E-4AF8D4F388DA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F62E-3F84-45D4-9443-5AB483FA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0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6B5-9DEA-4CDF-B32E-4AF8D4F388DA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F62E-3F84-45D4-9443-5AB483FA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7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6B5-9DEA-4CDF-B32E-4AF8D4F388DA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F62E-3F84-45D4-9443-5AB483FA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0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6B5-9DEA-4CDF-B32E-4AF8D4F388DA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F62E-3F84-45D4-9443-5AB483FA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86B5-9DEA-4CDF-B32E-4AF8D4F388DA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F62E-3F84-45D4-9443-5AB483FA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3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86B5-9DEA-4CDF-B32E-4AF8D4F388DA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F62E-3F84-45D4-9443-5AB483FA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izdo.vvsu.ru/edu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vsu.ru/registra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zdo.vvsu.ru/files-signed/DF79F53E-D4D5-4292-AE9B-A4435CA37932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urist@vvsu.r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n.up.tt@vvsu.ru" TargetMode="External"/><Relationship Id="rId5" Type="http://schemas.openxmlformats.org/officeDocument/2006/relationships/hyperlink" Target="mailto:gmu@vvsu.ru" TargetMode="External"/><Relationship Id="rId4" Type="http://schemas.openxmlformats.org/officeDocument/2006/relationships/hyperlink" Target="mailto:economy@vvsu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cabinet.vvsu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vvsu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vvsu.ru/services/changepas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pport@vvsu.ru" TargetMode="External"/><Relationship Id="rId4" Type="http://schemas.openxmlformats.org/officeDocument/2006/relationships/hyperlink" Target="mailto:help@vvsu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zdo.vvsu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420126" y="2298248"/>
            <a:ext cx="993483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defRPr/>
            </a:pP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Организационно-</a:t>
            </a:r>
            <a:b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подготовительные этапы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514EC8"/>
              </a:solidFill>
              <a:uLnTx/>
              <a:uFillTx/>
              <a:latin typeface="Bebas Neue Bold" panose="020B0606020202050201" pitchFamily="34" charset="-52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323438" y="2594919"/>
            <a:ext cx="4876800" cy="4275438"/>
          </a:xfrm>
          <a:custGeom>
            <a:avLst/>
            <a:gdLst>
              <a:gd name="connsiteX0" fmla="*/ 0 w 4876800"/>
              <a:gd name="connsiteY0" fmla="*/ 4275438 h 4275438"/>
              <a:gd name="connsiteX1" fmla="*/ 4876800 w 4876800"/>
              <a:gd name="connsiteY1" fmla="*/ 0 h 4275438"/>
              <a:gd name="connsiteX2" fmla="*/ 4860324 w 4876800"/>
              <a:gd name="connsiteY2" fmla="*/ 4267200 h 4275438"/>
              <a:gd name="connsiteX3" fmla="*/ 0 w 4876800"/>
              <a:gd name="connsiteY3" fmla="*/ 4275438 h 42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275438">
                <a:moveTo>
                  <a:pt x="0" y="4275438"/>
                </a:moveTo>
                <a:lnTo>
                  <a:pt x="4876800" y="0"/>
                </a:lnTo>
                <a:lnTo>
                  <a:pt x="4860324" y="4267200"/>
                </a:lnTo>
                <a:lnTo>
                  <a:pt x="0" y="4275438"/>
                </a:lnTo>
                <a:close/>
              </a:path>
            </a:pathLst>
          </a:custGeom>
          <a:solidFill>
            <a:srgbClr val="6A6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67E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4269" y="782595"/>
            <a:ext cx="5752528" cy="576648"/>
          </a:xfrm>
          <a:prstGeom prst="roundRect">
            <a:avLst/>
          </a:prstGeom>
          <a:ln w="25400">
            <a:solidFill>
              <a:srgbClr val="514E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spc="300" dirty="0">
                <a:solidFill>
                  <a:srgbClr val="F56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ЗАОЧНОГО ОБУЧЕНИЯ</a:t>
            </a:r>
            <a:endParaRPr lang="ru-RU" sz="2100" spc="300" dirty="0">
              <a:solidFill>
                <a:srgbClr val="F5631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30" y="1845964"/>
            <a:ext cx="3845169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4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6" y="695938"/>
            <a:ext cx="10596690" cy="966624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3. </a:t>
            </a:r>
            <a:r>
              <a:rPr lang="ru-RU" sz="53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Виртуальное знакомство. Интернет-сайт ИЗДО</a:t>
            </a:r>
            <a:br>
              <a:rPr lang="ru-RU" sz="5300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endParaRPr lang="ru-RU" sz="5300" dirty="0">
              <a:solidFill>
                <a:srgbClr val="514EC8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927" y="1857785"/>
            <a:ext cx="3072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Программы обучения</a:t>
            </a:r>
          </a:p>
          <a:p>
            <a:r>
              <a:rPr lang="ru-RU" sz="1500" dirty="0"/>
              <a:t>Характеристика всех реализуемых программ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927" y="2698964"/>
            <a:ext cx="31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График учебного процесса</a:t>
            </a:r>
          </a:p>
          <a:p>
            <a:r>
              <a:rPr lang="ru-RU" sz="1500" dirty="0"/>
              <a:t>Информация о сроках и периодах всех этапов обучения текущего года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929" y="4604835"/>
            <a:ext cx="313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Расписание занятий</a:t>
            </a:r>
          </a:p>
          <a:p>
            <a:r>
              <a:rPr lang="ru-RU" sz="1500" dirty="0"/>
              <a:t>Расписание занятий, проводимых в он-</a:t>
            </a:r>
            <a:r>
              <a:rPr lang="ru-RU" sz="1500" dirty="0" err="1"/>
              <a:t>лайн</a:t>
            </a:r>
            <a:r>
              <a:rPr lang="ru-RU" sz="1500" dirty="0"/>
              <a:t> режиме.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928" y="3575270"/>
            <a:ext cx="30727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График консультаций</a:t>
            </a:r>
          </a:p>
          <a:p>
            <a:r>
              <a:rPr lang="ru-RU" sz="1500" dirty="0"/>
              <a:t>Информация о возможности получения очной консультации у преподавателя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2969" y="1847911"/>
            <a:ext cx="307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Промежуточная аттестация</a:t>
            </a:r>
          </a:p>
          <a:p>
            <a:r>
              <a:rPr lang="ru-RU" sz="1500" dirty="0"/>
              <a:t>Сроки и этапы прохождения аттестаций по дисциплинам курса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2968" y="2719559"/>
            <a:ext cx="30727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Курсовое проектирование</a:t>
            </a:r>
          </a:p>
          <a:p>
            <a:r>
              <a:rPr lang="ru-RU" sz="1500" dirty="0"/>
              <a:t>Полная информация о целях и задачах практик и требования по подготовке работы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2968" y="3753331"/>
            <a:ext cx="30727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Практики</a:t>
            </a:r>
          </a:p>
          <a:p>
            <a:r>
              <a:rPr lang="ru-RU" sz="1500" dirty="0"/>
              <a:t>Описание всех видов практик, требования к местам практик, подготовке и оформления отчета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2153" y="1857785"/>
            <a:ext cx="30727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Выпускнику</a:t>
            </a:r>
          </a:p>
          <a:p>
            <a:r>
              <a:rPr lang="ru-RU" sz="1500" dirty="0"/>
              <a:t>Информация о подготовке к государственному экзамену и выпускной квалификационной работе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2968" y="4782208"/>
            <a:ext cx="30727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Первокурснику</a:t>
            </a:r>
          </a:p>
          <a:p>
            <a:r>
              <a:rPr lang="ru-RU" sz="1500" dirty="0"/>
              <a:t>Важная информация о первых шагах первокурсника, расписание он-</a:t>
            </a:r>
            <a:r>
              <a:rPr lang="ru-RU" sz="1500" dirty="0" err="1"/>
              <a:t>лайн</a:t>
            </a:r>
            <a:r>
              <a:rPr lang="ru-RU" sz="1500" dirty="0"/>
              <a:t> собраний.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9509" y="1408646"/>
            <a:ext cx="31844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hlinkClick r:id="rId2"/>
              </a:rPr>
              <a:t>https://izdo.vvsu.ru/education/</a:t>
            </a:r>
            <a:r>
              <a:rPr lang="ru-RU" dirty="0"/>
              <a:t>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66753"/>
              </p:ext>
            </p:extLst>
          </p:nvPr>
        </p:nvGraphicFramePr>
        <p:xfrm>
          <a:off x="7770889" y="4131584"/>
          <a:ext cx="3921140" cy="25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179423" imgH="3331909" progId="CorelDraw.Graphic.16">
                  <p:embed/>
                </p:oleObj>
              </mc:Choice>
              <mc:Fallback>
                <p:oleObj name="CorelDRAW" r:id="rId3" imgW="5179423" imgH="3331909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0889" y="4131584"/>
                        <a:ext cx="3921140" cy="252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195103" y="3147414"/>
            <a:ext cx="30727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Шаблоны документов</a:t>
            </a:r>
          </a:p>
          <a:p>
            <a:r>
              <a:rPr lang="ru-RU" sz="1500" dirty="0"/>
              <a:t>Представлены типовые бланки и шаблоны заявлений, протоколов, актов и справок</a:t>
            </a:r>
          </a:p>
        </p:txBody>
      </p:sp>
    </p:spTree>
    <p:extLst>
      <p:ext uri="{BB962C8B-B14F-4D97-AF65-F5344CB8AC3E}">
        <p14:creationId xmlns:p14="http://schemas.microsoft.com/office/powerpoint/2010/main" val="362511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6" y="454638"/>
            <a:ext cx="10596690" cy="966624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3. </a:t>
            </a:r>
            <a:r>
              <a:rPr lang="ru-RU" sz="53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Первый контакт с методистом ОЗОДТ ИЗДО</a:t>
            </a:r>
            <a:br>
              <a:rPr lang="ru-RU" sz="5300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endParaRPr lang="ru-RU" sz="5300" dirty="0">
              <a:solidFill>
                <a:srgbClr val="514EC8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98" y="2100894"/>
            <a:ext cx="6116002" cy="416794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08572" y="1314411"/>
            <a:ext cx="598879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ЭЛЕКТРОННАЯ ПОЧТА</a:t>
            </a:r>
          </a:p>
          <a:p>
            <a:endParaRPr lang="ru-RU" sz="2000" dirty="0"/>
          </a:p>
          <a:p>
            <a:pPr algn="just"/>
            <a:r>
              <a:rPr lang="ru-RU" sz="2000" dirty="0"/>
              <a:t>Переписка по вопросам учебного характера с сотрудниками и преподавателями ВВГУ осуществляется </a:t>
            </a:r>
            <a:r>
              <a:rPr lang="ru-RU" sz="2000" b="1" dirty="0"/>
              <a:t>ТОЛЬКО</a:t>
            </a:r>
            <a:r>
              <a:rPr lang="ru-RU" sz="2000" dirty="0"/>
              <a:t> с адресов корпоративного почтового сервера ВВГУ </a:t>
            </a:r>
            <a:r>
              <a:rPr lang="ru-RU" sz="2400" dirty="0">
                <a:solidFill>
                  <a:srgbClr val="C00000"/>
                </a:solidFill>
              </a:rPr>
              <a:t>@vvsu.ru  </a:t>
            </a:r>
            <a:r>
              <a:rPr lang="ru-RU" sz="2000" dirty="0"/>
              <a:t>На весь период обучения этот почтовый ящик будет основным.</a:t>
            </a:r>
          </a:p>
          <a:p>
            <a:pPr algn="just"/>
            <a:r>
              <a:rPr lang="ru-RU" sz="2000" dirty="0"/>
              <a:t> </a:t>
            </a:r>
          </a:p>
          <a:p>
            <a:pPr algn="just"/>
            <a:r>
              <a:rPr lang="ru-RU" sz="2000" dirty="0"/>
              <a:t>Для его регистрации, необходимо на сайте ВВГУ, в разделе Обучающимся выбрать пункт </a:t>
            </a:r>
            <a:r>
              <a:rPr lang="ru-RU" sz="2000" dirty="0">
                <a:hlinkClick r:id="rId3"/>
              </a:rPr>
              <a:t>Регистрация нового пользователя ВВГУ и смена пароля</a:t>
            </a:r>
            <a:r>
              <a:rPr lang="ru-RU" sz="2000" dirty="0"/>
              <a:t>, а затем «Регистрация электронной почты». </a:t>
            </a:r>
          </a:p>
          <a:p>
            <a:pPr algn="just"/>
            <a:r>
              <a:rPr lang="ru-RU" sz="2000" dirty="0"/>
              <a:t>С подробным пошаговым руководством по регистрации почтового ящика, а также руководством пользователя почтового  клиента можно ознакомиться </a:t>
            </a:r>
            <a:r>
              <a:rPr lang="ru-RU" sz="2000" dirty="0">
                <a:hlinkClick r:id="rId4"/>
              </a:rPr>
              <a:t>здесь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66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6" y="454638"/>
            <a:ext cx="10596690" cy="966624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3. </a:t>
            </a:r>
            <a:r>
              <a:rPr lang="ru-RU" sz="53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Первый контакт с методистом ОЗОДТ ИЗДО</a:t>
            </a:r>
            <a:endParaRPr lang="ru-RU" sz="5300" dirty="0">
              <a:solidFill>
                <a:srgbClr val="514EC8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1870163"/>
            <a:ext cx="5628467" cy="45678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8176" y="1944482"/>
            <a:ext cx="61799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Деловое общение с менеджером ведется </a:t>
            </a:r>
            <a:r>
              <a:rPr lang="ru-RU" b="1" dirty="0"/>
              <a:t>ТОЛЬКО</a:t>
            </a:r>
            <a:r>
              <a:rPr lang="ru-RU" dirty="0"/>
              <a:t> по электронной почте. Вопросы учебно-организационного характера адресуйте на электронные адреса Отделения заочного обучения и дистанционных технологий ИЗДО ВВГУ. В зависимости от того, студентом какой образовательной программы (ОП) Вы являетесь, выбирайте один из четырех возможных электронных адресов:</a:t>
            </a:r>
          </a:p>
          <a:p>
            <a:pPr marL="457200" indent="-457200">
              <a:buClr>
                <a:schemeClr val="tx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</a:rPr>
              <a:t>Юриспруденция</a:t>
            </a:r>
            <a:br>
              <a:rPr lang="ru-RU" sz="2000" dirty="0">
                <a:hlinkClick r:id="rId3"/>
              </a:rPr>
            </a:br>
            <a:r>
              <a:rPr lang="en-US" sz="2000" dirty="0">
                <a:hlinkClick r:id="rId3"/>
              </a:rPr>
              <a:t>jurist@vvsu.ru</a:t>
            </a:r>
            <a:endParaRPr lang="ru-RU" sz="2000" dirty="0"/>
          </a:p>
          <a:p>
            <a:pPr marL="457200" indent="-457200">
              <a:buClr>
                <a:schemeClr val="tx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</a:rPr>
              <a:t>Экономика </a:t>
            </a:r>
            <a:br>
              <a:rPr lang="ru-RU" sz="2000" dirty="0"/>
            </a:br>
            <a:r>
              <a:rPr lang="en-US" sz="2000" u="sng" dirty="0">
                <a:solidFill>
                  <a:srgbClr val="0000FF"/>
                </a:solidFill>
                <a:cs typeface="Arial" panose="020B0604020202020204" pitchFamily="34" charset="0"/>
                <a:hlinkClick r:id="rId4"/>
              </a:rPr>
              <a:t>economy@vvsu.ru</a:t>
            </a:r>
            <a:r>
              <a:rPr lang="ru-RU" sz="2000" dirty="0"/>
              <a:t> </a:t>
            </a:r>
          </a:p>
          <a:p>
            <a:pPr marL="457200" indent="-457200">
              <a:buClr>
                <a:schemeClr val="tx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</a:rPr>
              <a:t>Государственное и муниципальное управление </a:t>
            </a:r>
            <a:r>
              <a:rPr lang="en-US" sz="2000" u="sng" dirty="0">
                <a:solidFill>
                  <a:srgbClr val="0000FF"/>
                </a:solidFill>
                <a:cs typeface="Arial" panose="020B0604020202020204" pitchFamily="34" charset="0"/>
                <a:hlinkClick r:id="rId5"/>
              </a:rPr>
              <a:t>gmu@vvsu.ru</a:t>
            </a:r>
            <a:endParaRPr lang="ru-RU" sz="2000" dirty="0"/>
          </a:p>
          <a:p>
            <a:pPr marL="457200" indent="-457200">
              <a:buClr>
                <a:schemeClr val="tx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  <a:cs typeface="Arial" panose="020B0604020202020204" pitchFamily="34" charset="0"/>
              </a:rPr>
              <a:t>Менеджмент, Торговое дело </a:t>
            </a:r>
            <a:br>
              <a:rPr lang="ru-RU" sz="2000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en-US" sz="2000" u="sng" dirty="0">
                <a:solidFill>
                  <a:srgbClr val="0000FF"/>
                </a:solidFill>
                <a:cs typeface="Arial" panose="020B0604020202020204" pitchFamily="34" charset="0"/>
                <a:hlinkClick r:id="rId6"/>
              </a:rPr>
              <a:t>mn.up.tt@vvsu.ru</a:t>
            </a:r>
            <a:endParaRPr lang="ru-RU" sz="20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500" y="1276380"/>
            <a:ext cx="10020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ЭЛЕКТРОННЫЕ ПОЧТОВЫЕ АДРЕСА МЕНЕДЖЕРОВ-КУРАТОРОВ ИЗДО</a:t>
            </a:r>
          </a:p>
        </p:txBody>
      </p:sp>
    </p:spTree>
    <p:extLst>
      <p:ext uri="{BB962C8B-B14F-4D97-AF65-F5344CB8AC3E}">
        <p14:creationId xmlns:p14="http://schemas.microsoft.com/office/powerpoint/2010/main" val="277560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6" y="454638"/>
            <a:ext cx="10596690" cy="966624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3. </a:t>
            </a:r>
            <a:r>
              <a:rPr lang="ru-RU" sz="53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Первый контакт с </a:t>
            </a:r>
            <a:r>
              <a:rPr lang="ru-RU" sz="5300" b="1" dirty="0" err="1">
                <a:solidFill>
                  <a:srgbClr val="514EC8"/>
                </a:solidFill>
                <a:latin typeface="Bebas Neue Bold" panose="020B0606020202050201" pitchFamily="34" charset="-52"/>
              </a:rPr>
              <a:t>меНЕДЖЕРОМ</a:t>
            </a:r>
            <a:r>
              <a:rPr lang="ru-RU" sz="53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 ОЗОДТ ИЗДО</a:t>
            </a:r>
            <a:endParaRPr lang="ru-RU" sz="5300" dirty="0">
              <a:solidFill>
                <a:srgbClr val="514EC8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8000" y="1715302"/>
            <a:ext cx="610950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algn="just"/>
            <a:r>
              <a:rPr lang="ru-RU" sz="2200" dirty="0"/>
              <a:t>Для обеспечения оперативной сортировки входящих электронных сообщений, необходимо соблюдать основные правила ведения деловой электронной переписки:</a:t>
            </a:r>
          </a:p>
          <a:p>
            <a:pPr algn="just"/>
            <a:endParaRPr lang="ru-RU" sz="2200" dirty="0"/>
          </a:p>
          <a:p>
            <a:pPr marL="457200" indent="-457200">
              <a:buFont typeface="+mj-lt"/>
              <a:buAutoNum type="arabicPeriod"/>
            </a:pPr>
            <a:r>
              <a:rPr lang="ru-RU" sz="2200" i="1" dirty="0"/>
              <a:t>Начинайте письмо с приветствия: «Здравствуйте», «Добрый день» или обращения «Уважаемый (</a:t>
            </a:r>
            <a:r>
              <a:rPr lang="ru-RU" sz="2200" i="1" dirty="0" err="1"/>
              <a:t>ая</a:t>
            </a:r>
            <a:r>
              <a:rPr lang="ru-RU" sz="2200" i="1" dirty="0"/>
              <a:t>) 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i="1" dirty="0"/>
              <a:t>В конце письма указывайте свою Фамилию, Имя и Отчество, и Группу(название своей группы можно найти в </a:t>
            </a:r>
            <a:r>
              <a:rPr lang="ru-RU" sz="2200" i="1" dirty="0">
                <a:hlinkClick r:id="rId2"/>
              </a:rPr>
              <a:t>Личном кабинете</a:t>
            </a:r>
            <a:r>
              <a:rPr lang="ru-RU" sz="2200" i="1" dirty="0"/>
              <a:t>) </a:t>
            </a:r>
            <a:br>
              <a:rPr lang="ru-RU" sz="2000" i="1" dirty="0"/>
            </a:br>
            <a:endParaRPr lang="ru-RU" sz="2000" i="1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8176" y="1253637"/>
            <a:ext cx="7502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ПРАВИЛА ВЕДЕНИЯ ДЕЛОВОЙ ПЕРЕПИСКИ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09576" y="1816902"/>
            <a:ext cx="4757337" cy="4448175"/>
            <a:chOff x="638176" y="1715302"/>
            <a:chExt cx="4757337" cy="44481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263" y="1715302"/>
              <a:ext cx="4286250" cy="4448175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638176" y="2374707"/>
              <a:ext cx="1622424" cy="901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0395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6" y="454638"/>
            <a:ext cx="10596690" cy="966624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3. </a:t>
            </a:r>
            <a:r>
              <a:rPr lang="ru-RU" sz="53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Первый контакт с </a:t>
            </a:r>
            <a:r>
              <a:rPr lang="ru-RU" sz="5300" b="1" dirty="0" err="1">
                <a:solidFill>
                  <a:srgbClr val="514EC8"/>
                </a:solidFill>
                <a:latin typeface="Bebas Neue Bold" panose="020B0606020202050201" pitchFamily="34" charset="-52"/>
              </a:rPr>
              <a:t>меНЕДЖЕРОМ</a:t>
            </a:r>
            <a:r>
              <a:rPr lang="ru-RU" sz="53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 ОЗОДТ ИЗДО</a:t>
            </a:r>
            <a:endParaRPr lang="ru-RU" sz="5300" dirty="0">
              <a:solidFill>
                <a:srgbClr val="514EC8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653" y="2615548"/>
            <a:ext cx="4777567" cy="40633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8176" y="1253637"/>
            <a:ext cx="7502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ПРАВИЛА ВЕДЕНИЯ ДЕЛОВОЙ ПЕРЕПИСКИ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3338" y="1715302"/>
            <a:ext cx="691276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ru-RU" sz="1900" i="1" dirty="0"/>
              <a:t>Поле «Тема» к любому электронному письму, адресованному должностным лицам ИЗДО ВВГУ, должно быть заполнено в следующем формате: </a:t>
            </a:r>
            <a:br>
              <a:rPr lang="ru-RU" sz="2000" i="1" dirty="0"/>
            </a:br>
            <a:r>
              <a:rPr lang="en-US" sz="2000" i="1" dirty="0"/>
              <a:t>        </a:t>
            </a:r>
            <a:br>
              <a:rPr lang="en-US" sz="2000" i="1" dirty="0"/>
            </a:br>
            <a:r>
              <a:rPr lang="en-US" sz="2000" i="1" dirty="0">
                <a:solidFill>
                  <a:srgbClr val="C00000"/>
                </a:solidFill>
              </a:rPr>
              <a:t>          </a:t>
            </a:r>
            <a:r>
              <a:rPr lang="ru-RU" sz="2000" b="1" i="1" dirty="0">
                <a:solidFill>
                  <a:srgbClr val="C00000"/>
                </a:solidFill>
              </a:rPr>
              <a:t>ЮП         </a:t>
            </a:r>
            <a:r>
              <a:rPr lang="en-US" sz="2000" b="1" i="1" dirty="0">
                <a:solidFill>
                  <a:srgbClr val="C00000"/>
                </a:solidFill>
              </a:rPr>
              <a:t>             </a:t>
            </a:r>
            <a:r>
              <a:rPr lang="ru-RU" sz="2000" b="1" i="1" dirty="0">
                <a:solidFill>
                  <a:srgbClr val="C00000"/>
                </a:solidFill>
              </a:rPr>
              <a:t>Академический отпуск</a:t>
            </a:r>
          </a:p>
          <a:p>
            <a:endParaRPr lang="ru-RU" sz="1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45352" y="2779587"/>
            <a:ext cx="536975" cy="536975"/>
            <a:chOff x="1279488" y="2980492"/>
            <a:chExt cx="536975" cy="536975"/>
          </a:xfrm>
        </p:grpSpPr>
        <p:sp>
          <p:nvSpPr>
            <p:cNvPr id="12" name="TextBox 11"/>
            <p:cNvSpPr txBox="1"/>
            <p:nvPr/>
          </p:nvSpPr>
          <p:spPr>
            <a:xfrm>
              <a:off x="1375354" y="3076911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1279488" y="2980492"/>
              <a:ext cx="536975" cy="5369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941688" y="2792184"/>
            <a:ext cx="536975" cy="536975"/>
            <a:chOff x="4249722" y="3248980"/>
            <a:chExt cx="536975" cy="536975"/>
          </a:xfrm>
        </p:grpSpPr>
        <p:sp>
          <p:nvSpPr>
            <p:cNvPr id="15" name="TextBox 14"/>
            <p:cNvSpPr txBox="1"/>
            <p:nvPr/>
          </p:nvSpPr>
          <p:spPr>
            <a:xfrm>
              <a:off x="4358288" y="3350136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16" name="Овал 15"/>
            <p:cNvSpPr/>
            <p:nvPr/>
          </p:nvSpPr>
          <p:spPr bwMode="auto">
            <a:xfrm>
              <a:off x="4249722" y="3248980"/>
              <a:ext cx="536975" cy="5369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994906" y="3463582"/>
            <a:ext cx="60677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Компонент 1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  <a:r>
              <a:rPr lang="ru-RU" sz="2000" dirty="0">
                <a:solidFill>
                  <a:srgbClr val="F04E0F"/>
                </a:solidFill>
              </a:rPr>
              <a:t> </a:t>
            </a:r>
            <a:r>
              <a:rPr lang="ru-RU" sz="2000" dirty="0"/>
              <a:t>Аббревиатура образовательной программы, по которой Вы обучаетесь: Юриспруденция - ЮП;</a:t>
            </a:r>
          </a:p>
          <a:p>
            <a:r>
              <a:rPr lang="ru-RU" sz="2000" dirty="0"/>
              <a:t>Государственное и муниципальное управление - ГМУ;</a:t>
            </a:r>
          </a:p>
          <a:p>
            <a:r>
              <a:rPr lang="ru-RU" sz="2000" dirty="0"/>
              <a:t>Бухгалтерский учет, анализ и аудит - БУ;</a:t>
            </a:r>
          </a:p>
          <a:p>
            <a:r>
              <a:rPr lang="ru-RU" sz="2000" dirty="0"/>
              <a:t>Менеджмент - МН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Компонент 2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r>
              <a:rPr lang="ru-RU" sz="2000" dirty="0"/>
              <a:t>Краткая формулировка темы обращения: «Регистрация электронного адреса», «Уточнение результатов аттестации», «Перевод», «Академический отпуск» и т.п. </a:t>
            </a:r>
          </a:p>
        </p:txBody>
      </p:sp>
    </p:spTree>
    <p:extLst>
      <p:ext uri="{BB962C8B-B14F-4D97-AF65-F5344CB8AC3E}">
        <p14:creationId xmlns:p14="http://schemas.microsoft.com/office/powerpoint/2010/main" val="1393497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6" y="454638"/>
            <a:ext cx="10596690" cy="966624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3. </a:t>
            </a:r>
            <a:r>
              <a:rPr lang="ru-RU" sz="53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Первый контакт с </a:t>
            </a:r>
            <a:r>
              <a:rPr lang="ru-RU" sz="5300" b="1" dirty="0" err="1">
                <a:solidFill>
                  <a:srgbClr val="514EC8"/>
                </a:solidFill>
                <a:latin typeface="Bebas Neue Bold" panose="020B0606020202050201" pitchFamily="34" charset="-52"/>
              </a:rPr>
              <a:t>меНЕДЖЕРОМ</a:t>
            </a:r>
            <a:r>
              <a:rPr lang="ru-RU" sz="53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 ОЗОДТ ИЗДО</a:t>
            </a:r>
            <a:endParaRPr lang="ru-RU" sz="5300" dirty="0">
              <a:solidFill>
                <a:srgbClr val="514EC8"/>
              </a:solidFill>
              <a:latin typeface="Bebas Neue Bold" panose="020B0606020202050201" pitchFamily="34" charset="-52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828066"/>
              </p:ext>
            </p:extLst>
          </p:nvPr>
        </p:nvGraphicFramePr>
        <p:xfrm>
          <a:off x="4731101" y="2220261"/>
          <a:ext cx="751134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220148" imgH="2839135" progId="CorelDraw.Graphic.16">
                  <p:embed/>
                </p:oleObj>
              </mc:Choice>
              <mc:Fallback>
                <p:oleObj name="CorelDRAW" r:id="rId2" imgW="5220148" imgH="2839135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31101" y="2220261"/>
                        <a:ext cx="7511348" cy="408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8176" y="1253637"/>
            <a:ext cx="7502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ПРАВИЛА ВЕДЕНИЯ ДЕЛОВОЙ ПЕРЕПИСКИ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8176" y="1916708"/>
            <a:ext cx="507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Ответ на входящее обращение готовится менеджером ОЗОДТ ИЗДО не более 3 рабочих дней. </a:t>
            </a:r>
          </a:p>
          <a:p>
            <a:pPr algn="just"/>
            <a:endParaRPr lang="ru-RU" sz="2000" dirty="0"/>
          </a:p>
          <a:p>
            <a:r>
              <a:rPr lang="ru-RU" sz="2000" dirty="0"/>
              <a:t>Обработка почты, накопившейся за выходные и праздничные дни, осуществляется в течение 3-4 рабочих дней.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Если Вам по какой-либо причине не поступил ответ на Ваш запрос в течение 7 дней,  Вы можете позвонить для разъяснения задержки по тел. руководителя или заместителя руководителя ОЗОДТ ИЗДО: 8 (423) 2404235. </a:t>
            </a:r>
          </a:p>
        </p:txBody>
      </p:sp>
    </p:spTree>
    <p:extLst>
      <p:ext uri="{BB962C8B-B14F-4D97-AF65-F5344CB8AC3E}">
        <p14:creationId xmlns:p14="http://schemas.microsoft.com/office/powerpoint/2010/main" val="277978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522" y="609600"/>
            <a:ext cx="8580079" cy="47431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76" y="2481856"/>
            <a:ext cx="10596690" cy="2059962"/>
          </a:xfrm>
        </p:spPr>
        <p:txBody>
          <a:bodyPr>
            <a:noAutofit/>
          </a:bodyPr>
          <a:lstStyle/>
          <a:p>
            <a:r>
              <a:rPr lang="ru-RU" altLang="ru-RU" sz="6000" b="1" dirty="0">
                <a:solidFill>
                  <a:srgbClr val="697DDE"/>
                </a:solidFill>
                <a:latin typeface="Bebas Neue Bold" panose="020B0606020202050201" pitchFamily="34" charset="-52"/>
              </a:rPr>
              <a:t>Успешного </a:t>
            </a:r>
            <a:br>
              <a:rPr lang="ru-RU" altLang="ru-RU" sz="6000" b="1" dirty="0">
                <a:solidFill>
                  <a:srgbClr val="697DDE"/>
                </a:solidFill>
                <a:latin typeface="Bebas Neue Bold" panose="020B0606020202050201" pitchFamily="34" charset="-52"/>
              </a:rPr>
            </a:br>
            <a:r>
              <a:rPr lang="ru-RU" altLang="ru-RU" sz="6000" b="1" dirty="0">
                <a:solidFill>
                  <a:srgbClr val="697DDE"/>
                </a:solidFill>
                <a:latin typeface="Bebas Neue Bold" panose="020B0606020202050201" pitchFamily="34" charset="-52"/>
              </a:rPr>
              <a:t>начала </a:t>
            </a:r>
            <a:br>
              <a:rPr lang="ru-RU" altLang="ru-RU" sz="6000" b="1" dirty="0">
                <a:solidFill>
                  <a:srgbClr val="697DDE"/>
                </a:solidFill>
                <a:latin typeface="Bebas Neue Bold" panose="020B0606020202050201" pitchFamily="34" charset="-52"/>
              </a:rPr>
            </a:br>
            <a:r>
              <a:rPr lang="ru-RU" altLang="ru-RU" sz="6000" b="1" dirty="0">
                <a:solidFill>
                  <a:srgbClr val="697DDE"/>
                </a:solidFill>
                <a:latin typeface="Bebas Neue Bold" panose="020B0606020202050201" pitchFamily="34" charset="-52"/>
              </a:rPr>
              <a:t>учебного </a:t>
            </a:r>
            <a:br>
              <a:rPr lang="ru-RU" altLang="ru-RU" sz="6000" b="1" dirty="0">
                <a:solidFill>
                  <a:srgbClr val="697DDE"/>
                </a:solidFill>
                <a:latin typeface="Bebas Neue Bold" panose="020B0606020202050201" pitchFamily="34" charset="-52"/>
              </a:rPr>
            </a:br>
            <a:r>
              <a:rPr lang="ru-RU" altLang="ru-RU" sz="6000" b="1" dirty="0">
                <a:solidFill>
                  <a:srgbClr val="697DDE"/>
                </a:solidFill>
                <a:latin typeface="Bebas Neue Bold" panose="020B0606020202050201" pitchFamily="34" charset="-52"/>
              </a:rPr>
              <a:t>года!</a:t>
            </a:r>
            <a:endParaRPr lang="ru-RU" sz="6000" b="1" dirty="0">
              <a:solidFill>
                <a:srgbClr val="697DDE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2863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584" y="678162"/>
            <a:ext cx="5850924" cy="854075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rgbClr val="514EC8"/>
                </a:solidFill>
                <a:latin typeface="Akrobat Black" panose="00000A00000000000000" pitchFamily="50" charset="-52"/>
              </a:rPr>
              <a:t>УВАЖАЕМЫЕ ПЕРВОКУРСНИКИ</a:t>
            </a:r>
            <a:endParaRPr lang="ru-RU" sz="3600" dirty="0">
              <a:solidFill>
                <a:srgbClr val="514EC8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5" y="1894961"/>
            <a:ext cx="5915025" cy="3562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7584" y="1894961"/>
            <a:ext cx="57273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Поздравляю Вас! Вы стали одним из 2000 студентов ВВГУ, обучающихся по заочной и очно-заочной формам обучения  с применением дистанционных образовательных технологий (ДОТ)! Чтобы ближайшие четыре с половиной года наше взаимодействие было максимально полезным и эффективным, прошу Вас внимательно изучить ниже предложенную информацию об обучении в ВВГУ с применением ДОТ. Простые правила и условия, изложенные в ней, обязательны для исполнения.</a:t>
            </a:r>
          </a:p>
          <a:p>
            <a:endParaRPr lang="ru-RU" i="1" dirty="0"/>
          </a:p>
          <a:p>
            <a:pPr algn="r"/>
            <a:r>
              <a:rPr lang="ru-RU" sz="1200" i="1" dirty="0"/>
              <a:t>Руководитель Института заочного обучения ВВГУ И.В. Кезина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3583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584" y="678162"/>
            <a:ext cx="11271421" cy="137161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Организационно-</a:t>
            </a:r>
            <a:br>
              <a:rPr lang="en-US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подготовительные этапы</a:t>
            </a:r>
            <a:endParaRPr lang="ru-RU" sz="3600" dirty="0">
              <a:solidFill>
                <a:srgbClr val="514EC8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577" y="154360"/>
            <a:ext cx="5656753" cy="542729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2508059"/>
              </p:ext>
            </p:extLst>
          </p:nvPr>
        </p:nvGraphicFramePr>
        <p:xfrm>
          <a:off x="329669" y="1600527"/>
          <a:ext cx="69847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47837" y="5135905"/>
            <a:ext cx="1214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3870" y="4233011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8228" y="349135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6498" y="30292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2285" y="5176487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ru-RU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2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889606" y="5584544"/>
            <a:ext cx="3302144" cy="707886"/>
          </a:xfrm>
          <a:prstGeom prst="rect">
            <a:avLst/>
          </a:prstGeom>
          <a:solidFill>
            <a:srgbClr val="F04E0F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ko-KR" sz="4000" kern="0" dirty="0">
                <a:solidFill>
                  <a:schemeClr val="bg1"/>
                </a:solidFill>
                <a:latin typeface="Bebas Neue Bold" panose="020B0606020202050201" pitchFamily="34" charset="-52"/>
                <a:ea typeface="굴림" pitchFamily="34" charset="-127"/>
              </a:rPr>
              <a:t>ЧТО ДАЛЬШЕ?</a:t>
            </a:r>
            <a:endParaRPr lang="ru-RU" sz="40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7474" y="578208"/>
            <a:ext cx="4767391" cy="966624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1. Зачисление</a:t>
            </a:r>
            <a:endParaRPr lang="ru-RU" sz="6000" dirty="0">
              <a:solidFill>
                <a:srgbClr val="514EC8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67474" y="1358466"/>
            <a:ext cx="542678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ko-KR" sz="3600" kern="0" dirty="0">
                <a:solidFill>
                  <a:schemeClr val="tx1"/>
                </a:solidFill>
                <a:ea typeface="굴림" pitchFamily="34" charset="-127"/>
              </a:rPr>
              <a:t>Все подготовительные мероприятия </a:t>
            </a:r>
            <a:r>
              <a:rPr lang="ru-RU" altLang="ko-KR" sz="3600" kern="0" dirty="0">
                <a:ea typeface="굴림" pitchFamily="34" charset="-127"/>
              </a:rPr>
              <a:t>п</a:t>
            </a:r>
            <a:r>
              <a:rPr lang="ru-RU" altLang="ko-KR" sz="3600" kern="0" dirty="0">
                <a:solidFill>
                  <a:schemeClr val="tx1"/>
                </a:solidFill>
                <a:ea typeface="굴림" pitchFamily="34" charset="-127"/>
              </a:rPr>
              <a:t>ройдены:</a:t>
            </a:r>
            <a:endParaRPr lang="ru-RU" altLang="ko-KR" sz="3600" b="1" kern="0" dirty="0">
              <a:solidFill>
                <a:schemeClr val="tx1"/>
              </a:solidFill>
              <a:ea typeface="굴림" pitchFamily="34" charset="-127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ko-KR" sz="3600" dirty="0">
                <a:solidFill>
                  <a:srgbClr val="514EC8"/>
                </a:solidFill>
              </a:rPr>
              <a:t>Успешно сданы вступительные </a:t>
            </a:r>
            <a:r>
              <a:rPr lang="ru-RU" altLang="ko-KR" sz="3600" kern="0" dirty="0">
                <a:solidFill>
                  <a:srgbClr val="514EC8"/>
                </a:solidFill>
                <a:ea typeface="굴림" pitchFamily="34" charset="-127"/>
              </a:rPr>
              <a:t>испытания;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ko-KR" sz="3600" kern="0" dirty="0">
                <a:solidFill>
                  <a:srgbClr val="514EC8"/>
                </a:solidFill>
                <a:ea typeface="굴림" pitchFamily="34" charset="-127"/>
              </a:rPr>
              <a:t>Оплачен первый взнос;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ko-KR" sz="3600" kern="0" dirty="0">
                <a:solidFill>
                  <a:srgbClr val="514EC8"/>
                </a:solidFill>
                <a:ea typeface="굴림" pitchFamily="34" charset="-127"/>
              </a:rPr>
              <a:t>Вышел приказ о зачислении.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344363" y="892532"/>
            <a:ext cx="5819775" cy="5292176"/>
            <a:chOff x="125288" y="130532"/>
            <a:chExt cx="5819775" cy="5292176"/>
          </a:xfrm>
        </p:grpSpPr>
        <p:sp>
          <p:nvSpPr>
            <p:cNvPr id="8" name="TextBox 7"/>
            <p:cNvSpPr txBox="1"/>
            <p:nvPr/>
          </p:nvSpPr>
          <p:spPr>
            <a:xfrm>
              <a:off x="1747837" y="5135905"/>
              <a:ext cx="12144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53870" y="4233011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48228" y="3491357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36498" y="302929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2285" y="5176487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  <a:endParaRPr lang="ru-RU" sz="1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288" y="130532"/>
              <a:ext cx="5819775" cy="5105400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3276387" y="2592292"/>
              <a:ext cx="743681" cy="368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057400" y="2419350"/>
              <a:ext cx="1914770" cy="368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>
                  <a:solidFill>
                    <a:srgbClr val="F04E0F"/>
                  </a:solidFill>
                  <a:latin typeface="Bebas Neue Bold" panose="020B0606020202050201" pitchFamily="34" charset="-52"/>
                </a:rPr>
                <a:t>ОН-ЛАЙН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48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F2314-368A-3BC7-67DF-1C6AA4CCF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4454CF-A6CE-F95F-E709-F99AD5998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8773" y="1061520"/>
            <a:ext cx="6713510" cy="4300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08C51-47F9-FC21-27B5-E94705D3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578208"/>
            <a:ext cx="10596690" cy="966624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2. Организация доступа к ресурсам ВВГУ</a:t>
            </a:r>
            <a:endParaRPr lang="ru-RU" sz="6000" dirty="0">
              <a:solidFill>
                <a:srgbClr val="514EC8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6820846-8E21-6E28-6667-0B7E345F6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80" y="1695568"/>
            <a:ext cx="10138819" cy="126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altLang="ko-KR" sz="1800" b="1" kern="0" dirty="0">
                <a:solidFill>
                  <a:srgbClr val="514EC8"/>
                </a:solidFill>
                <a:ea typeface="굴림" pitchFamily="34" charset="-127"/>
              </a:rPr>
              <a:t>РЕГИСТРАЦИЯ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Для доступа к закрытым учебно-методическим и информационным ресурсам требуется зарегистрировать учетную запись на портале университета.</a:t>
            </a:r>
          </a:p>
          <a:p>
            <a:pPr marL="0" indent="0" algn="just">
              <a:lnSpc>
                <a:spcPct val="80000"/>
              </a:lnSpc>
              <a:buNone/>
            </a:pPr>
            <a:br>
              <a:rPr lang="ru-RU" altLang="ko-KR" sz="2000" kern="0" dirty="0">
                <a:solidFill>
                  <a:schemeClr val="tx1"/>
                </a:solidFill>
                <a:ea typeface="굴림" pitchFamily="34" charset="-127"/>
              </a:rPr>
            </a:br>
            <a:endParaRPr lang="en-US" altLang="ru-RU" sz="1800" kern="0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9FFD12-05A0-C309-7785-60E92E6B4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91" y="3712422"/>
            <a:ext cx="10727859" cy="199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A4F170-75BB-9BC4-C353-15C1B77407C5}"/>
              </a:ext>
            </a:extLst>
          </p:cNvPr>
          <p:cNvSpPr txBox="1"/>
          <p:nvPr/>
        </p:nvSpPr>
        <p:spPr>
          <a:xfrm>
            <a:off x="529180" y="2776247"/>
            <a:ext cx="9593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1. На сайте ВВГУ </a:t>
            </a:r>
            <a:r>
              <a:rPr lang="ru-RU" sz="1800" u="sng" dirty="0">
                <a:solidFill>
                  <a:srgbClr val="467886"/>
                </a:solidFill>
                <a:effectLst/>
                <a:latin typeface="Aptos"/>
                <a:ea typeface="Aptos"/>
                <a:cs typeface="Times New Roman" panose="02020603050405020304" pitchFamily="18" charset="0"/>
                <a:hlinkClick r:id="rId4"/>
              </a:rPr>
              <a:t>https://www.vvsu.ru/</a:t>
            </a:r>
            <a:r>
              <a:rPr lang="ru-RU" sz="18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в правом верхнем углу экрана выбрать «</a:t>
            </a:r>
            <a:r>
              <a:rPr lang="ru-RU" sz="1800" b="1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Путь для студента</a:t>
            </a:r>
            <a:r>
              <a:rPr lang="ru-RU" sz="18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162F419-7839-8D95-0C40-807EE5F6D2F1}"/>
              </a:ext>
            </a:extLst>
          </p:cNvPr>
          <p:cNvSpPr/>
          <p:nvPr/>
        </p:nvSpPr>
        <p:spPr>
          <a:xfrm>
            <a:off x="9985829" y="4626977"/>
            <a:ext cx="1314621" cy="293366"/>
          </a:xfrm>
          <a:prstGeom prst="ellipse">
            <a:avLst/>
          </a:prstGeom>
          <a:noFill/>
          <a:ln w="28575">
            <a:solidFill>
              <a:srgbClr val="EE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9FE029-6F2E-FF66-4220-D50A8FAB91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81" r="1404"/>
          <a:stretch>
            <a:fillRect/>
          </a:stretch>
        </p:blipFill>
        <p:spPr>
          <a:xfrm>
            <a:off x="160917" y="3686281"/>
            <a:ext cx="11965219" cy="2089938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6AA3B619-583C-6EC7-8C74-CE27D4C5F3CE}"/>
              </a:ext>
            </a:extLst>
          </p:cNvPr>
          <p:cNvSpPr/>
          <p:nvPr/>
        </p:nvSpPr>
        <p:spPr>
          <a:xfrm>
            <a:off x="2098646" y="4518743"/>
            <a:ext cx="1515411" cy="475385"/>
          </a:xfrm>
          <a:prstGeom prst="ellipse">
            <a:avLst/>
          </a:prstGeom>
          <a:noFill/>
          <a:ln w="28575">
            <a:solidFill>
              <a:srgbClr val="EE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5759AE-7237-9F92-006D-3FECEEADA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3" y="3429000"/>
            <a:ext cx="12192000" cy="3402641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A14A7B68-FC31-0929-6DDA-1EF3C35EA79D}"/>
              </a:ext>
            </a:extLst>
          </p:cNvPr>
          <p:cNvSpPr/>
          <p:nvPr/>
        </p:nvSpPr>
        <p:spPr>
          <a:xfrm>
            <a:off x="65864" y="3287877"/>
            <a:ext cx="4927050" cy="797258"/>
          </a:xfrm>
          <a:prstGeom prst="ellipse">
            <a:avLst/>
          </a:prstGeom>
          <a:noFill/>
          <a:ln w="53975">
            <a:solidFill>
              <a:srgbClr val="EE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6A78BE-647E-79F0-F91B-8CCE70819D9A}"/>
              </a:ext>
            </a:extLst>
          </p:cNvPr>
          <p:cNvSpPr txBox="1"/>
          <p:nvPr/>
        </p:nvSpPr>
        <p:spPr>
          <a:xfrm>
            <a:off x="529180" y="2769825"/>
            <a:ext cx="9593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Aptos"/>
                <a:ea typeface="Aptos"/>
                <a:cs typeface="Times New Roman" panose="02020603050405020304" pitchFamily="18" charset="0"/>
              </a:rPr>
              <a:t>Выбрать в горизонтальном меню пункт «</a:t>
            </a:r>
            <a:r>
              <a:rPr lang="ru-RU" b="1" dirty="0">
                <a:latin typeface="Aptos"/>
                <a:ea typeface="Aptos"/>
                <a:cs typeface="Times New Roman" panose="02020603050405020304" pitchFamily="18" charset="0"/>
              </a:rPr>
              <a:t>Обучение</a:t>
            </a:r>
            <a:r>
              <a:rPr lang="ru-RU" dirty="0">
                <a:latin typeface="Aptos"/>
                <a:ea typeface="Aptos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9E611B-C5F6-B12B-499E-F35019785DE1}"/>
              </a:ext>
            </a:extLst>
          </p:cNvPr>
          <p:cNvSpPr txBox="1"/>
          <p:nvPr/>
        </p:nvSpPr>
        <p:spPr>
          <a:xfrm>
            <a:off x="572591" y="2769825"/>
            <a:ext cx="9593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ptos"/>
                <a:ea typeface="Aptos"/>
                <a:cs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Aptos"/>
                <a:ea typeface="Aptos"/>
                <a:cs typeface="Times New Roman" panose="02020603050405020304" pitchFamily="18" charset="0"/>
              </a:rPr>
              <a:t>Выбрать пункт «</a:t>
            </a:r>
            <a:r>
              <a:rPr lang="ru-RU" b="1" dirty="0">
                <a:latin typeface="Aptos"/>
                <a:ea typeface="Aptos"/>
                <a:cs typeface="Times New Roman" panose="02020603050405020304" pitchFamily="18" charset="0"/>
              </a:rPr>
              <a:t>Регистрация и смена пароля</a:t>
            </a:r>
            <a:r>
              <a:rPr lang="ru-RU" dirty="0">
                <a:latin typeface="Aptos"/>
                <a:ea typeface="Aptos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8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17" grpId="0" animBg="1"/>
      <p:bldP spid="19" grpId="0" animBg="1"/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42822-0F29-9B2D-979B-DF8DB1FC0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410201-BDD4-DE01-949E-F7FB29E87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375" y="1759272"/>
            <a:ext cx="6637187" cy="45205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89FA4-CFE3-B24D-69A2-DAF53C81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578208"/>
            <a:ext cx="10596690" cy="966624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2. Организация доступа к ресурсам ВВГУ</a:t>
            </a:r>
            <a:endParaRPr lang="ru-RU" sz="6000" dirty="0">
              <a:solidFill>
                <a:srgbClr val="514EC8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140670C-447E-0F45-4B6A-C7800254A233}"/>
              </a:ext>
            </a:extLst>
          </p:cNvPr>
          <p:cNvSpPr/>
          <p:nvPr/>
        </p:nvSpPr>
        <p:spPr>
          <a:xfrm>
            <a:off x="5426375" y="3777852"/>
            <a:ext cx="2939143" cy="483360"/>
          </a:xfrm>
          <a:prstGeom prst="ellipse">
            <a:avLst/>
          </a:prstGeom>
          <a:noFill/>
          <a:ln w="38100">
            <a:solidFill>
              <a:srgbClr val="EE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FD2F76-9A9E-53F5-2C5F-4D29BE9F3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937"/>
          <a:stretch>
            <a:fillRect/>
          </a:stretch>
        </p:blipFill>
        <p:spPr>
          <a:xfrm>
            <a:off x="3571875" y="1610179"/>
            <a:ext cx="8620125" cy="4415754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E24619D-C00F-1C00-73E0-DCC8D0D48799}"/>
              </a:ext>
            </a:extLst>
          </p:cNvPr>
          <p:cNvSpPr/>
          <p:nvPr/>
        </p:nvSpPr>
        <p:spPr>
          <a:xfrm>
            <a:off x="6895946" y="2279597"/>
            <a:ext cx="3844380" cy="220529"/>
          </a:xfrm>
          <a:prstGeom prst="roundRect">
            <a:avLst/>
          </a:prstGeom>
          <a:gradFill>
            <a:gsLst>
              <a:gs pos="0">
                <a:srgbClr val="FDC3BF">
                  <a:alpha val="22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F3053D7-8346-33A3-6F44-2E8FDA86D0AD}"/>
              </a:ext>
            </a:extLst>
          </p:cNvPr>
          <p:cNvSpPr/>
          <p:nvPr/>
        </p:nvSpPr>
        <p:spPr>
          <a:xfrm>
            <a:off x="6895946" y="2712293"/>
            <a:ext cx="3844380" cy="220529"/>
          </a:xfrm>
          <a:prstGeom prst="roundRect">
            <a:avLst/>
          </a:prstGeom>
          <a:gradFill>
            <a:gsLst>
              <a:gs pos="0">
                <a:srgbClr val="FDC3BF">
                  <a:alpha val="22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3C35C137-C68D-9BBD-CF71-C5CCCCC84229}"/>
              </a:ext>
            </a:extLst>
          </p:cNvPr>
          <p:cNvSpPr/>
          <p:nvPr/>
        </p:nvSpPr>
        <p:spPr>
          <a:xfrm>
            <a:off x="6925220" y="3093806"/>
            <a:ext cx="3844380" cy="220529"/>
          </a:xfrm>
          <a:prstGeom prst="roundRect">
            <a:avLst/>
          </a:prstGeom>
          <a:gradFill>
            <a:gsLst>
              <a:gs pos="0">
                <a:srgbClr val="FDC3BF">
                  <a:alpha val="22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AF56DF0-B6A7-F8AC-0625-F3C401BF1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481" y="1900280"/>
            <a:ext cx="8696325" cy="4371975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3D14F20-AB16-EA9F-7727-8BE3B40F546F}"/>
              </a:ext>
            </a:extLst>
          </p:cNvPr>
          <p:cNvSpPr/>
          <p:nvPr/>
        </p:nvSpPr>
        <p:spPr>
          <a:xfrm>
            <a:off x="6744026" y="2827919"/>
            <a:ext cx="3844380" cy="220529"/>
          </a:xfrm>
          <a:prstGeom prst="roundRect">
            <a:avLst/>
          </a:prstGeom>
          <a:gradFill>
            <a:gsLst>
              <a:gs pos="0">
                <a:srgbClr val="FDC3BF">
                  <a:alpha val="22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43924F90-72F2-54B8-6D12-5A39EB61B40B}"/>
              </a:ext>
            </a:extLst>
          </p:cNvPr>
          <p:cNvSpPr/>
          <p:nvPr/>
        </p:nvSpPr>
        <p:spPr>
          <a:xfrm>
            <a:off x="6714752" y="3234849"/>
            <a:ext cx="3844380" cy="220529"/>
          </a:xfrm>
          <a:prstGeom prst="roundRect">
            <a:avLst/>
          </a:prstGeom>
          <a:gradFill>
            <a:gsLst>
              <a:gs pos="0">
                <a:srgbClr val="FDC3BF">
                  <a:alpha val="22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8E22F47-53AC-45A0-5DC6-E1D111FBF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146" y="1290679"/>
            <a:ext cx="8813854" cy="5666739"/>
          </a:xfrm>
          <a:prstGeom prst="rect">
            <a:avLst/>
          </a:prstGeom>
        </p:spPr>
      </p:pic>
      <p:sp>
        <p:nvSpPr>
          <p:cNvPr id="34" name="Rectangle 3">
            <a:extLst>
              <a:ext uri="{FF2B5EF4-FFF2-40B4-BE49-F238E27FC236}">
                <a16:creationId xmlns:a16="http://schemas.microsoft.com/office/drawing/2014/main" id="{D10E0C83-7030-F84F-36CF-055323754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34" y="4798677"/>
            <a:ext cx="4345083" cy="44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7. Придумать и ввести в </a:t>
            </a:r>
            <a:b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</a:b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     поля </a:t>
            </a:r>
            <a:r>
              <a:rPr lang="ru-RU" altLang="ko-KR" sz="1800" b="1" kern="0" dirty="0">
                <a:solidFill>
                  <a:schemeClr val="tx1"/>
                </a:solidFill>
                <a:ea typeface="굴림" pitchFamily="34" charset="-127"/>
              </a:rPr>
              <a:t>Логин </a:t>
            </a: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и</a:t>
            </a:r>
            <a:r>
              <a:rPr lang="ru-RU" altLang="ko-KR" sz="1800" b="1" kern="0" dirty="0">
                <a:solidFill>
                  <a:schemeClr val="tx1"/>
                </a:solidFill>
                <a:ea typeface="굴림" pitchFamily="34" charset="-127"/>
              </a:rPr>
              <a:t> Пароль</a:t>
            </a:r>
            <a:br>
              <a:rPr lang="ru-RU" altLang="ko-KR" sz="1800" b="1" kern="0" dirty="0">
                <a:solidFill>
                  <a:schemeClr val="tx1"/>
                </a:solidFill>
                <a:ea typeface="굴림" pitchFamily="34" charset="-127"/>
              </a:rPr>
            </a:br>
            <a:r>
              <a:rPr lang="ru-RU" altLang="ko-KR" sz="1800" b="1" kern="0" dirty="0">
                <a:solidFill>
                  <a:schemeClr val="tx1"/>
                </a:solidFill>
                <a:ea typeface="굴림" pitchFamily="34" charset="-127"/>
              </a:rPr>
              <a:t>     </a:t>
            </a: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свои данные в </a:t>
            </a:r>
            <a:b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</a:b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     соответствии</a:t>
            </a:r>
            <a:r>
              <a:rPr lang="ru-RU" altLang="ko-KR" sz="1800" b="1" kern="0" dirty="0">
                <a:solidFill>
                  <a:schemeClr val="tx1"/>
                </a:solidFill>
                <a:ea typeface="굴림" pitchFamily="34" charset="-127"/>
              </a:rPr>
              <a:t> </a:t>
            </a: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с указанными</a:t>
            </a:r>
            <a:b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</a:b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     правилами, решить пример и </a:t>
            </a:r>
            <a:b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</a:b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     нажать кнопку </a:t>
            </a:r>
            <a:r>
              <a:rPr lang="ru-RU" altLang="ko-KR" sz="1800" b="1" kern="0" dirty="0">
                <a:solidFill>
                  <a:schemeClr val="tx1"/>
                </a:solidFill>
                <a:ea typeface="굴림" pitchFamily="34" charset="-127"/>
              </a:rPr>
              <a:t>Отправить</a:t>
            </a:r>
            <a:endParaRPr lang="en-US" altLang="ru-RU" sz="1800" kern="0" dirty="0">
              <a:solidFill>
                <a:schemeClr val="tx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8E39A679-8FEE-8F44-B2FD-3FE23B993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35" y="3818056"/>
            <a:ext cx="4345083" cy="44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6. Заполнить поля </a:t>
            </a:r>
            <a:r>
              <a:rPr lang="ru-RU" altLang="ko-KR" sz="1800" b="1" kern="0" dirty="0">
                <a:solidFill>
                  <a:schemeClr val="tx1"/>
                </a:solidFill>
                <a:ea typeface="굴림" pitchFamily="34" charset="-127"/>
              </a:rPr>
              <a:t>Серия документа,</a:t>
            </a:r>
            <a:br>
              <a:rPr lang="ru-RU" altLang="ko-KR" sz="1800" b="1" kern="0" dirty="0">
                <a:solidFill>
                  <a:schemeClr val="tx1"/>
                </a:solidFill>
                <a:ea typeface="굴림" pitchFamily="34" charset="-127"/>
              </a:rPr>
            </a:br>
            <a:r>
              <a:rPr lang="ru-RU" altLang="ko-KR" sz="1800" b="1" kern="0" dirty="0">
                <a:solidFill>
                  <a:schemeClr val="tx1"/>
                </a:solidFill>
                <a:ea typeface="굴림" pitchFamily="34" charset="-127"/>
              </a:rPr>
              <a:t>     Номер документа</a:t>
            </a: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 </a:t>
            </a:r>
            <a:b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</a:b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    и нажать кнопку </a:t>
            </a:r>
            <a:r>
              <a:rPr lang="ru-RU" altLang="ko-KR" sz="1800" b="1" kern="0" dirty="0">
                <a:solidFill>
                  <a:schemeClr val="tx1"/>
                </a:solidFill>
                <a:ea typeface="굴림" pitchFamily="34" charset="-127"/>
              </a:rPr>
              <a:t>Продолжить</a:t>
            </a:r>
            <a:br>
              <a:rPr lang="ru-RU" altLang="ko-KR" sz="2000" kern="0" dirty="0">
                <a:solidFill>
                  <a:schemeClr val="tx1"/>
                </a:solidFill>
                <a:ea typeface="굴림" pitchFamily="34" charset="-127"/>
              </a:rPr>
            </a:br>
            <a:endParaRPr lang="en-US" altLang="ru-RU" sz="1800" kern="0" dirty="0">
              <a:solidFill>
                <a:schemeClr val="tx1"/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297466A-09C3-C9F4-11EA-75FE5AA9E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36" y="2822558"/>
            <a:ext cx="4345083" cy="44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5. Заполнить поля </a:t>
            </a:r>
            <a:r>
              <a:rPr lang="ru-RU" altLang="ko-KR" sz="1800" b="1" kern="0" dirty="0">
                <a:solidFill>
                  <a:schemeClr val="tx1"/>
                </a:solidFill>
                <a:ea typeface="굴림" pitchFamily="34" charset="-127"/>
              </a:rPr>
              <a:t>ФИО,</a:t>
            </a: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 </a:t>
            </a:r>
            <a:b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</a:b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    решить пример 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    нажать кнопку </a:t>
            </a:r>
            <a:r>
              <a:rPr lang="ru-RU" altLang="ko-KR" sz="1800" b="1" kern="0" dirty="0">
                <a:solidFill>
                  <a:schemeClr val="tx1"/>
                </a:solidFill>
                <a:ea typeface="굴림" pitchFamily="34" charset="-127"/>
              </a:rPr>
              <a:t>Продолжить</a:t>
            </a:r>
            <a:br>
              <a:rPr lang="ru-RU" altLang="ko-KR" sz="2000" kern="0" dirty="0">
                <a:solidFill>
                  <a:schemeClr val="tx1"/>
                </a:solidFill>
                <a:ea typeface="굴림" pitchFamily="34" charset="-127"/>
              </a:rPr>
            </a:br>
            <a:endParaRPr lang="en-US" altLang="ru-RU" sz="1800" kern="0" dirty="0">
              <a:solidFill>
                <a:schemeClr val="tx1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3FA95DA-46CE-8899-19F3-9309C0FD3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97" y="1493561"/>
            <a:ext cx="5025287" cy="13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ko-KR" sz="1800" b="1" kern="0" dirty="0">
                <a:solidFill>
                  <a:srgbClr val="514EC8"/>
                </a:solidFill>
                <a:ea typeface="굴림" pitchFamily="34" charset="-127"/>
              </a:rPr>
              <a:t>РЕГИСТРАЦИЯ</a:t>
            </a:r>
            <a:br>
              <a:rPr lang="ru-RU" altLang="ko-KR" sz="1800" b="1" kern="0" dirty="0">
                <a:solidFill>
                  <a:srgbClr val="514EC8"/>
                </a:solidFill>
                <a:ea typeface="굴림" pitchFamily="34" charset="-127"/>
              </a:rPr>
            </a:br>
            <a:endParaRPr lang="ru-RU" altLang="ko-KR" sz="1800" b="1" kern="0" dirty="0">
              <a:solidFill>
                <a:srgbClr val="514EC8"/>
              </a:solidFill>
              <a:ea typeface="굴림" pitchFamily="34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4. Выбрать пункт </a:t>
            </a:r>
            <a:b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</a:br>
            <a:r>
              <a:rPr lang="ru-RU" altLang="ko-KR" sz="1800" kern="0" dirty="0">
                <a:solidFill>
                  <a:schemeClr val="tx1"/>
                </a:solidFill>
                <a:ea typeface="굴림" pitchFamily="34" charset="-127"/>
              </a:rPr>
              <a:t>   «</a:t>
            </a:r>
            <a:r>
              <a:rPr lang="ru-RU" altLang="ko-KR" sz="1800" b="1" kern="0" dirty="0">
                <a:solidFill>
                  <a:schemeClr val="tx1"/>
                </a:solidFill>
                <a:ea typeface="굴림" pitchFamily="34" charset="-127"/>
              </a:rPr>
              <a:t>Сотрудника или студента»</a:t>
            </a:r>
          </a:p>
          <a:p>
            <a:pPr marL="0" indent="0" algn="just">
              <a:lnSpc>
                <a:spcPct val="80000"/>
              </a:lnSpc>
              <a:buNone/>
            </a:pPr>
            <a:br>
              <a:rPr lang="ru-RU" altLang="ko-KR" sz="2000" kern="0" dirty="0">
                <a:solidFill>
                  <a:schemeClr val="tx1"/>
                </a:solidFill>
                <a:ea typeface="굴림" pitchFamily="34" charset="-127"/>
              </a:rPr>
            </a:br>
            <a:endParaRPr lang="en-US" altLang="ru-RU" sz="1800" kern="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E3C251F-D2C6-D048-393A-1A9793293ECD}"/>
              </a:ext>
            </a:extLst>
          </p:cNvPr>
          <p:cNvSpPr/>
          <p:nvPr/>
        </p:nvSpPr>
        <p:spPr>
          <a:xfrm>
            <a:off x="6796110" y="2266535"/>
            <a:ext cx="3844380" cy="220529"/>
          </a:xfrm>
          <a:prstGeom prst="roundRect">
            <a:avLst/>
          </a:prstGeom>
          <a:gradFill>
            <a:gsLst>
              <a:gs pos="0">
                <a:srgbClr val="FDC3BF">
                  <a:alpha val="22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73D5BC9-59AF-17E4-CFDF-EF34B1B949E3}"/>
              </a:ext>
            </a:extLst>
          </p:cNvPr>
          <p:cNvSpPr/>
          <p:nvPr/>
        </p:nvSpPr>
        <p:spPr>
          <a:xfrm>
            <a:off x="6794586" y="3242366"/>
            <a:ext cx="3844380" cy="220529"/>
          </a:xfrm>
          <a:prstGeom prst="roundRect">
            <a:avLst/>
          </a:prstGeom>
          <a:gradFill>
            <a:gsLst>
              <a:gs pos="0">
                <a:srgbClr val="FDC3BF">
                  <a:alpha val="22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07937CBF-BC41-3D45-12C2-FF70BD5D11C2}"/>
              </a:ext>
            </a:extLst>
          </p:cNvPr>
          <p:cNvSpPr/>
          <p:nvPr/>
        </p:nvSpPr>
        <p:spPr>
          <a:xfrm>
            <a:off x="6808810" y="5279933"/>
            <a:ext cx="3844380" cy="220529"/>
          </a:xfrm>
          <a:prstGeom prst="roundRect">
            <a:avLst/>
          </a:prstGeom>
          <a:gradFill>
            <a:gsLst>
              <a:gs pos="0">
                <a:srgbClr val="FDC3BF">
                  <a:alpha val="22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1E574227-B183-8ABC-7E0C-1D5CFBEBA60D}"/>
              </a:ext>
            </a:extLst>
          </p:cNvPr>
          <p:cNvSpPr/>
          <p:nvPr/>
        </p:nvSpPr>
        <p:spPr>
          <a:xfrm>
            <a:off x="8309685" y="5674955"/>
            <a:ext cx="2675815" cy="251272"/>
          </a:xfrm>
          <a:prstGeom prst="roundRect">
            <a:avLst/>
          </a:prstGeom>
          <a:gradFill>
            <a:gsLst>
              <a:gs pos="0">
                <a:srgbClr val="FDC3BF">
                  <a:alpha val="22000"/>
                </a:srgbClr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046370A-6D5B-108C-3CF7-BCC6D1C98FD3}"/>
              </a:ext>
            </a:extLst>
          </p:cNvPr>
          <p:cNvSpPr/>
          <p:nvPr/>
        </p:nvSpPr>
        <p:spPr>
          <a:xfrm>
            <a:off x="6489700" y="6080394"/>
            <a:ext cx="1384300" cy="658010"/>
          </a:xfrm>
          <a:prstGeom prst="ellipse">
            <a:avLst/>
          </a:prstGeom>
          <a:noFill/>
          <a:ln w="53975">
            <a:solidFill>
              <a:srgbClr val="EE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75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33" grpId="0" animBg="1"/>
      <p:bldP spid="28" grpId="0" animBg="1"/>
      <p:bldP spid="30" grpId="0" animBg="1"/>
      <p:bldP spid="34" grpId="0"/>
      <p:bldP spid="27" grpId="0"/>
      <p:bldP spid="22" grpId="0"/>
      <p:bldP spid="16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655" y="1544831"/>
            <a:ext cx="6208627" cy="40776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6" y="578208"/>
            <a:ext cx="10596690" cy="966624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2. Организация доступа к ресурсам ВВГУ</a:t>
            </a:r>
            <a:endParaRPr lang="ru-RU" sz="6000" dirty="0">
              <a:solidFill>
                <a:srgbClr val="514EC8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47146" y="1622997"/>
            <a:ext cx="4710654" cy="190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ko-KR" sz="1800" b="1" kern="0" dirty="0">
                <a:solidFill>
                  <a:srgbClr val="514EC8"/>
                </a:solidFill>
                <a:ea typeface="굴림" pitchFamily="34" charset="-127"/>
              </a:rPr>
              <a:t>СМЕНА ПАРОЛЯ</a:t>
            </a:r>
            <a:br>
              <a:rPr lang="ru-RU" altLang="ko-KR" sz="2000" kern="0" dirty="0">
                <a:solidFill>
                  <a:schemeClr val="tx1"/>
                </a:solidFill>
                <a:ea typeface="굴림" pitchFamily="34" charset="-127"/>
              </a:rPr>
            </a:br>
            <a:endParaRPr lang="en-US" altLang="ru-RU" sz="1800" kern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085" y="2044721"/>
            <a:ext cx="4676775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altLang="ru-RU" kern="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kern="0" dirty="0">
                <a:cs typeface="Arial" panose="020B0604020202020204" pitchFamily="34" charset="0"/>
              </a:rPr>
              <a:t>Если забыты данные учетной записи, у студента имеется возможность восстановления логина или смены пароля. Для этого необходимо  обратиться к сервису</a:t>
            </a:r>
            <a:r>
              <a:rPr lang="ru-RU" altLang="ru-RU" b="1" kern="0" dirty="0">
                <a:cs typeface="Arial" panose="020B0604020202020204" pitchFamily="34" charset="0"/>
              </a:rPr>
              <a:t>, </a:t>
            </a:r>
            <a:r>
              <a:rPr lang="ru-RU" altLang="ru-RU" kern="0" dirty="0">
                <a:cs typeface="Arial" panose="020B0604020202020204" pitchFamily="34" charset="0"/>
              </a:rPr>
              <a:t>который размещен в подразделе Обучающимся:</a:t>
            </a:r>
          </a:p>
          <a:p>
            <a:pPr marL="0" indent="0" algn="just">
              <a:buNone/>
            </a:pPr>
            <a:r>
              <a:rPr lang="en-US" altLang="ru-RU" kern="0" dirty="0">
                <a:cs typeface="Arial" panose="020B0604020202020204" pitchFamily="34" charset="0"/>
                <a:hlinkClick r:id="rId3"/>
              </a:rPr>
              <a:t>https://api.vvsu.ru/services/changepass</a:t>
            </a:r>
            <a:r>
              <a:rPr lang="en-US" altLang="ru-RU" kern="0" dirty="0">
                <a:cs typeface="Arial" panose="020B0604020202020204" pitchFamily="34" charset="0"/>
              </a:rPr>
              <a:t> </a:t>
            </a:r>
            <a:endParaRPr lang="ru-RU" altLang="ru-RU" b="1" kern="0" dirty="0"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0206" y="4488536"/>
            <a:ext cx="4710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i="1" dirty="0"/>
              <a:t>Дополнительно по техническим вопросам вы можете обратиться в Службу технической поддержки по телефону 8(423)240-40-14, написать на почту </a:t>
            </a:r>
            <a:r>
              <a:rPr lang="ru-RU" sz="1500" i="1" dirty="0">
                <a:hlinkClick r:id="rId4"/>
              </a:rPr>
              <a:t>help@vvsu.ru</a:t>
            </a:r>
            <a:r>
              <a:rPr lang="ru-RU" sz="1500" i="1" dirty="0"/>
              <a:t>  либо </a:t>
            </a:r>
            <a:r>
              <a:rPr lang="ru-RU" sz="1500" i="1" dirty="0">
                <a:hlinkClick r:id="rId5"/>
              </a:rPr>
              <a:t>support@vvsu.ru</a:t>
            </a:r>
            <a:r>
              <a:rPr lang="ru-RU" sz="15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17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6" y="578208"/>
            <a:ext cx="10596690" cy="966624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3. </a:t>
            </a:r>
            <a:r>
              <a:rPr lang="ru-RU" sz="53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Виртуальное знакомство. Интернет-сайт ИЗДО</a:t>
            </a:r>
            <a:endParaRPr lang="ru-RU" sz="5300" dirty="0">
              <a:solidFill>
                <a:srgbClr val="514EC8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730423" y="1634380"/>
            <a:ext cx="3128201" cy="127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altLang="ru-RU" sz="1800" kern="0" dirty="0">
                <a:solidFill>
                  <a:srgbClr val="C00000"/>
                </a:solidFill>
                <a:latin typeface="18"/>
              </a:rPr>
              <a:t>С целью организации эффективной деловой коммуникации в виртуальном пространстве рекомендуем ознакомиться  с сайтом Института заочного обучения и его разделами </a:t>
            </a:r>
            <a:r>
              <a:rPr lang="en-US" altLang="ru-RU" sz="1800" kern="0" dirty="0">
                <a:solidFill>
                  <a:schemeClr val="tx1"/>
                </a:solidFill>
                <a:latin typeface="18"/>
                <a:hlinkClick r:id="rId2"/>
              </a:rPr>
              <a:t>http://izdo.vvsu.ru</a:t>
            </a:r>
            <a:r>
              <a:rPr lang="ru-RU" altLang="ru-RU" sz="1800" kern="0" dirty="0">
                <a:solidFill>
                  <a:schemeClr val="tx1"/>
                </a:solidFill>
                <a:latin typeface="18"/>
              </a:rPr>
              <a:t>.</a:t>
            </a:r>
            <a:r>
              <a:rPr lang="en-US" altLang="ru-RU" sz="1800" kern="0" dirty="0">
                <a:solidFill>
                  <a:schemeClr val="tx1"/>
                </a:solidFill>
                <a:latin typeface="18"/>
              </a:rPr>
              <a:t> </a:t>
            </a:r>
            <a:endParaRPr lang="ru-RU" altLang="ru-RU" sz="1800" kern="0" dirty="0">
              <a:solidFill>
                <a:schemeClr val="tx1"/>
              </a:solidFill>
              <a:latin typeface="18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-116" t="9778" r="695"/>
          <a:stretch/>
        </p:blipFill>
        <p:spPr bwMode="auto">
          <a:xfrm>
            <a:off x="431067" y="1823671"/>
            <a:ext cx="8172450" cy="4178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877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6" y="578208"/>
            <a:ext cx="10596690" cy="966624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3. </a:t>
            </a:r>
            <a:r>
              <a:rPr lang="ru-RU" sz="53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Виртуальное знакомство. Интернет-сайт ИЗДО</a:t>
            </a:r>
            <a:endParaRPr lang="ru-RU" sz="5300" dirty="0">
              <a:solidFill>
                <a:srgbClr val="514EC8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176" y="1544832"/>
            <a:ext cx="3609974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 институте. Подраздел Преподаватели и сотрудники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</a:rPr>
              <a:t>В данном разделе представлены подразделения института, описан их функционал и взаимосвязи, даны  номера аудиторий, электронные адреса и телефоны</a:t>
            </a:r>
            <a:r>
              <a:rPr lang="ru-RU" sz="2000" dirty="0">
                <a:solidFill>
                  <a:srgbClr val="F04E0F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72946" y="1705755"/>
            <a:ext cx="7495203" cy="38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01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1044</Words>
  <Application>Microsoft Office PowerPoint</Application>
  <PresentationFormat>Широкоэкранный</PresentationFormat>
  <Paragraphs>119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18</vt:lpstr>
      <vt:lpstr>Akrobat Black</vt:lpstr>
      <vt:lpstr>Aptos</vt:lpstr>
      <vt:lpstr>Arial</vt:lpstr>
      <vt:lpstr>Arial Black</vt:lpstr>
      <vt:lpstr>Bebas Neue Bold</vt:lpstr>
      <vt:lpstr>Calibri</vt:lpstr>
      <vt:lpstr>Calibri Light</vt:lpstr>
      <vt:lpstr>굴림</vt:lpstr>
      <vt:lpstr>Тема Office</vt:lpstr>
      <vt:lpstr>CorelDRAW</vt:lpstr>
      <vt:lpstr>Организационно- подготовительные этапы</vt:lpstr>
      <vt:lpstr>УВАЖАЕМЫЕ ПЕРВОКУРСНИКИ</vt:lpstr>
      <vt:lpstr>Организационно- подготовительные этапы</vt:lpstr>
      <vt:lpstr>1. Зачисление</vt:lpstr>
      <vt:lpstr>2. Организация доступа к ресурсам ВВГУ</vt:lpstr>
      <vt:lpstr>2. Организация доступа к ресурсам ВВГУ</vt:lpstr>
      <vt:lpstr>2. Организация доступа к ресурсам ВВГУ</vt:lpstr>
      <vt:lpstr>3. Виртуальное знакомство. Интернет-сайт ИЗДО</vt:lpstr>
      <vt:lpstr>3. Виртуальное знакомство. Интернет-сайт ИЗДО</vt:lpstr>
      <vt:lpstr>3. Виртуальное знакомство. Интернет-сайт ИЗДО </vt:lpstr>
      <vt:lpstr>3. Первый контакт с методистом ОЗОДТ ИЗДО </vt:lpstr>
      <vt:lpstr>3. Первый контакт с методистом ОЗОДТ ИЗДО</vt:lpstr>
      <vt:lpstr>3. Первый контакт с меНЕДЖЕРОМ ОЗОДТ ИЗДО</vt:lpstr>
      <vt:lpstr>3. Первый контакт с меНЕДЖЕРОМ ОЗОДТ ИЗДО</vt:lpstr>
      <vt:lpstr>3. Первый контакт с меНЕДЖЕРОМ ОЗОДТ ИЗДО</vt:lpstr>
      <vt:lpstr>Успешного  начала  учебного  года!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 подготовительные этапы</dc:title>
  <dc:creator>Корзов Сергей</dc:creator>
  <cp:lastModifiedBy>Sergey Korzov</cp:lastModifiedBy>
  <cp:revision>90</cp:revision>
  <dcterms:created xsi:type="dcterms:W3CDTF">2021-10-25T05:40:19Z</dcterms:created>
  <dcterms:modified xsi:type="dcterms:W3CDTF">2025-10-08T06:03:43Z</dcterms:modified>
</cp:coreProperties>
</file>